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309" r:id="rId5"/>
    <p:sldId id="310" r:id="rId6"/>
    <p:sldId id="256" r:id="rId7"/>
    <p:sldId id="272" r:id="rId8"/>
    <p:sldId id="282" r:id="rId9"/>
    <p:sldId id="273" r:id="rId10"/>
    <p:sldId id="287" r:id="rId11"/>
    <p:sldId id="286" r:id="rId12"/>
    <p:sldId id="288" r:id="rId13"/>
    <p:sldId id="289" r:id="rId14"/>
    <p:sldId id="292" r:id="rId15"/>
    <p:sldId id="294" r:id="rId16"/>
    <p:sldId id="295" r:id="rId17"/>
    <p:sldId id="297" r:id="rId18"/>
    <p:sldId id="300" r:id="rId19"/>
    <p:sldId id="298" r:id="rId20"/>
    <p:sldId id="267" r:id="rId21"/>
    <p:sldId id="258" r:id="rId22"/>
    <p:sldId id="299" r:id="rId23"/>
    <p:sldId id="303" r:id="rId24"/>
    <p:sldId id="306" r:id="rId25"/>
    <p:sldId id="307" r:id="rId26"/>
    <p:sldId id="308" r:id="rId27"/>
    <p:sldId id="262" r:id="rId2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0865"/>
    <a:srgbClr val="A44BFF"/>
    <a:srgbClr val="000000"/>
    <a:srgbClr val="FFFF00"/>
    <a:srgbClr val="8933E2"/>
    <a:srgbClr val="BBAAF8"/>
    <a:srgbClr val="694891"/>
    <a:srgbClr val="B33B18"/>
    <a:srgbClr val="C34C20"/>
    <a:srgbClr val="E390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836" autoAdjust="0"/>
  </p:normalViewPr>
  <p:slideViewPr>
    <p:cSldViewPr snapToGrid="0">
      <p:cViewPr varScale="1">
        <p:scale>
          <a:sx n="50" d="100"/>
          <a:sy n="50" d="100"/>
        </p:scale>
        <p:origin x="126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20912F-24E0-4043-8B92-7D6BF391AB67}" type="datetimeFigureOut">
              <a:rPr lang="fi-FI" smtClean="0"/>
              <a:t>17.11.2022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0B7B42-25A1-43D9-9196-B6AD0C85648E}" type="slidenum">
              <a:rPr lang="fi-FI" smtClean="0"/>
              <a:t>‹#›</a:t>
            </a:fld>
            <a:endParaRPr lang="fi-FI"/>
          </a:p>
        </p:txBody>
      </p:sp>
    </p:spTree>
    <p:extLst>
      <p:ext uri="{BB962C8B-B14F-4D97-AF65-F5344CB8AC3E}">
        <p14:creationId xmlns:p14="http://schemas.microsoft.com/office/powerpoint/2010/main" val="1673291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342900" lvl="0" indent="-342900">
              <a:lnSpc>
                <a:spcPct val="107000"/>
              </a:lnSpc>
              <a:buFont typeface="Symbol" panose="05050102010706020507" pitchFamily="18" charset="2"/>
              <a:buChar char=""/>
            </a:pP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ian numeron paikkamerkki 3"/>
          <p:cNvSpPr>
            <a:spLocks noGrp="1"/>
          </p:cNvSpPr>
          <p:nvPr>
            <p:ph type="sldNum" sz="quarter" idx="5"/>
          </p:nvPr>
        </p:nvSpPr>
        <p:spPr/>
        <p:txBody>
          <a:bodyPr/>
          <a:lstStyle/>
          <a:p>
            <a:fld id="{F50B7B42-25A1-43D9-9196-B6AD0C85648E}" type="slidenum">
              <a:rPr lang="fi-FI" smtClean="0"/>
              <a:t>3</a:t>
            </a:fld>
            <a:endParaRPr lang="fi-FI"/>
          </a:p>
        </p:txBody>
      </p:sp>
    </p:spTree>
    <p:extLst>
      <p:ext uri="{BB962C8B-B14F-4D97-AF65-F5344CB8AC3E}">
        <p14:creationId xmlns:p14="http://schemas.microsoft.com/office/powerpoint/2010/main" val="2739894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F50B7B42-25A1-43D9-9196-B6AD0C85648E}" type="slidenum">
              <a:rPr lang="fi-FI" smtClean="0"/>
              <a:t>12</a:t>
            </a:fld>
            <a:endParaRPr lang="fi-FI"/>
          </a:p>
        </p:txBody>
      </p:sp>
    </p:spTree>
    <p:extLst>
      <p:ext uri="{BB962C8B-B14F-4D97-AF65-F5344CB8AC3E}">
        <p14:creationId xmlns:p14="http://schemas.microsoft.com/office/powerpoint/2010/main" val="14248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F50B7B42-25A1-43D9-9196-B6AD0C85648E}" type="slidenum">
              <a:rPr lang="fi-FI" smtClean="0"/>
              <a:t>13</a:t>
            </a:fld>
            <a:endParaRPr lang="fi-FI"/>
          </a:p>
        </p:txBody>
      </p:sp>
    </p:spTree>
    <p:extLst>
      <p:ext uri="{BB962C8B-B14F-4D97-AF65-F5344CB8AC3E}">
        <p14:creationId xmlns:p14="http://schemas.microsoft.com/office/powerpoint/2010/main" val="1792574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F50B7B42-25A1-43D9-9196-B6AD0C85648E}" type="slidenum">
              <a:rPr lang="fi-FI" smtClean="0"/>
              <a:t>14</a:t>
            </a:fld>
            <a:endParaRPr lang="fi-FI"/>
          </a:p>
        </p:txBody>
      </p:sp>
    </p:spTree>
    <p:extLst>
      <p:ext uri="{BB962C8B-B14F-4D97-AF65-F5344CB8AC3E}">
        <p14:creationId xmlns:p14="http://schemas.microsoft.com/office/powerpoint/2010/main" val="3366100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F50B7B42-25A1-43D9-9196-B6AD0C85648E}" type="slidenum">
              <a:rPr lang="fi-FI" smtClean="0"/>
              <a:t>15</a:t>
            </a:fld>
            <a:endParaRPr lang="fi-FI"/>
          </a:p>
        </p:txBody>
      </p:sp>
    </p:spTree>
    <p:extLst>
      <p:ext uri="{BB962C8B-B14F-4D97-AF65-F5344CB8AC3E}">
        <p14:creationId xmlns:p14="http://schemas.microsoft.com/office/powerpoint/2010/main" val="1783223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pPr>
            <a:endParaRPr lang="fi-FI" dirty="0"/>
          </a:p>
        </p:txBody>
      </p:sp>
      <p:sp>
        <p:nvSpPr>
          <p:cNvPr id="4" name="Slide Number Placeholder 3"/>
          <p:cNvSpPr>
            <a:spLocks noGrp="1"/>
          </p:cNvSpPr>
          <p:nvPr>
            <p:ph type="sldNum" sz="quarter" idx="5"/>
          </p:nvPr>
        </p:nvSpPr>
        <p:spPr/>
        <p:txBody>
          <a:bodyPr/>
          <a:lstStyle/>
          <a:p>
            <a:fld id="{F50B7B42-25A1-43D9-9196-B6AD0C85648E}" type="slidenum">
              <a:rPr lang="fi-FI" smtClean="0"/>
              <a:t>16</a:t>
            </a:fld>
            <a:endParaRPr lang="fi-FI"/>
          </a:p>
        </p:txBody>
      </p:sp>
    </p:spTree>
    <p:extLst>
      <p:ext uri="{BB962C8B-B14F-4D97-AF65-F5344CB8AC3E}">
        <p14:creationId xmlns:p14="http://schemas.microsoft.com/office/powerpoint/2010/main" val="3392349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0B7B42-25A1-43D9-9196-B6AD0C85648E}" type="slidenum">
              <a:rPr lang="fi-FI" smtClean="0"/>
              <a:t>17</a:t>
            </a:fld>
            <a:endParaRPr lang="fi-FI"/>
          </a:p>
        </p:txBody>
      </p:sp>
    </p:spTree>
    <p:extLst>
      <p:ext uri="{BB962C8B-B14F-4D97-AF65-F5344CB8AC3E}">
        <p14:creationId xmlns:p14="http://schemas.microsoft.com/office/powerpoint/2010/main" val="3416403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F50B7B42-25A1-43D9-9196-B6AD0C85648E}" type="slidenum">
              <a:rPr lang="fi-FI" smtClean="0"/>
              <a:t>18</a:t>
            </a:fld>
            <a:endParaRPr lang="fi-FI"/>
          </a:p>
        </p:txBody>
      </p:sp>
    </p:spTree>
    <p:extLst>
      <p:ext uri="{BB962C8B-B14F-4D97-AF65-F5344CB8AC3E}">
        <p14:creationId xmlns:p14="http://schemas.microsoft.com/office/powerpoint/2010/main" val="464900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F50B7B42-25A1-43D9-9196-B6AD0C85648E}" type="slidenum">
              <a:rPr lang="fi-FI" smtClean="0"/>
              <a:t>19</a:t>
            </a:fld>
            <a:endParaRPr lang="fi-FI"/>
          </a:p>
        </p:txBody>
      </p:sp>
    </p:spTree>
    <p:extLst>
      <p:ext uri="{BB962C8B-B14F-4D97-AF65-F5344CB8AC3E}">
        <p14:creationId xmlns:p14="http://schemas.microsoft.com/office/powerpoint/2010/main" val="1408320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F50B7B42-25A1-43D9-9196-B6AD0C85648E}" type="slidenum">
              <a:rPr lang="fi-FI" smtClean="0"/>
              <a:t>20</a:t>
            </a:fld>
            <a:endParaRPr lang="fi-FI"/>
          </a:p>
        </p:txBody>
      </p:sp>
    </p:spTree>
    <p:extLst>
      <p:ext uri="{BB962C8B-B14F-4D97-AF65-F5344CB8AC3E}">
        <p14:creationId xmlns:p14="http://schemas.microsoft.com/office/powerpoint/2010/main" val="41880377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0B7B42-25A1-43D9-9196-B6AD0C85648E}" type="slidenum">
              <a:rPr lang="fi-FI" smtClean="0"/>
              <a:t>21</a:t>
            </a:fld>
            <a:endParaRPr lang="fi-FI"/>
          </a:p>
        </p:txBody>
      </p:sp>
    </p:spTree>
    <p:extLst>
      <p:ext uri="{BB962C8B-B14F-4D97-AF65-F5344CB8AC3E}">
        <p14:creationId xmlns:p14="http://schemas.microsoft.com/office/powerpoint/2010/main" val="2849437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F50B7B42-25A1-43D9-9196-B6AD0C85648E}" type="slidenum">
              <a:rPr lang="fi-FI" smtClean="0"/>
              <a:t>4</a:t>
            </a:fld>
            <a:endParaRPr lang="fi-FI"/>
          </a:p>
        </p:txBody>
      </p:sp>
    </p:spTree>
    <p:extLst>
      <p:ext uri="{BB962C8B-B14F-4D97-AF65-F5344CB8AC3E}">
        <p14:creationId xmlns:p14="http://schemas.microsoft.com/office/powerpoint/2010/main" val="3957052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0B7B42-25A1-43D9-9196-B6AD0C85648E}" type="slidenum">
              <a:rPr lang="fi-FI" smtClean="0"/>
              <a:t>22</a:t>
            </a:fld>
            <a:endParaRPr lang="fi-FI"/>
          </a:p>
        </p:txBody>
      </p:sp>
    </p:spTree>
    <p:extLst>
      <p:ext uri="{BB962C8B-B14F-4D97-AF65-F5344CB8AC3E}">
        <p14:creationId xmlns:p14="http://schemas.microsoft.com/office/powerpoint/2010/main" val="3157204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F50B7B42-25A1-43D9-9196-B6AD0C85648E}" type="slidenum">
              <a:rPr lang="fi-FI" smtClean="0"/>
              <a:t>23</a:t>
            </a:fld>
            <a:endParaRPr lang="fi-FI"/>
          </a:p>
        </p:txBody>
      </p:sp>
    </p:spTree>
    <p:extLst>
      <p:ext uri="{BB962C8B-B14F-4D97-AF65-F5344CB8AC3E}">
        <p14:creationId xmlns:p14="http://schemas.microsoft.com/office/powerpoint/2010/main" val="730440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F50B7B42-25A1-43D9-9196-B6AD0C85648E}" type="slidenum">
              <a:rPr lang="fi-FI" smtClean="0"/>
              <a:t>5</a:t>
            </a:fld>
            <a:endParaRPr lang="fi-FI"/>
          </a:p>
        </p:txBody>
      </p:sp>
    </p:spTree>
    <p:extLst>
      <p:ext uri="{BB962C8B-B14F-4D97-AF65-F5344CB8AC3E}">
        <p14:creationId xmlns:p14="http://schemas.microsoft.com/office/powerpoint/2010/main" val="2199383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F50B7B42-25A1-43D9-9196-B6AD0C85648E}" type="slidenum">
              <a:rPr lang="fi-FI" smtClean="0"/>
              <a:t>6</a:t>
            </a:fld>
            <a:endParaRPr lang="fi-FI"/>
          </a:p>
        </p:txBody>
      </p:sp>
    </p:spTree>
    <p:extLst>
      <p:ext uri="{BB962C8B-B14F-4D97-AF65-F5344CB8AC3E}">
        <p14:creationId xmlns:p14="http://schemas.microsoft.com/office/powerpoint/2010/main" val="3645633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dirty="0"/>
          </a:p>
        </p:txBody>
      </p:sp>
      <p:sp>
        <p:nvSpPr>
          <p:cNvPr id="4" name="Slide Number Placeholder 3"/>
          <p:cNvSpPr>
            <a:spLocks noGrp="1"/>
          </p:cNvSpPr>
          <p:nvPr>
            <p:ph type="sldNum" sz="quarter" idx="5"/>
          </p:nvPr>
        </p:nvSpPr>
        <p:spPr/>
        <p:txBody>
          <a:bodyPr/>
          <a:lstStyle/>
          <a:p>
            <a:fld id="{F50B7B42-25A1-43D9-9196-B6AD0C85648E}" type="slidenum">
              <a:rPr lang="fi-FI" smtClean="0"/>
              <a:t>7</a:t>
            </a:fld>
            <a:endParaRPr lang="fi-FI"/>
          </a:p>
        </p:txBody>
      </p:sp>
    </p:spTree>
    <p:extLst>
      <p:ext uri="{BB962C8B-B14F-4D97-AF65-F5344CB8AC3E}">
        <p14:creationId xmlns:p14="http://schemas.microsoft.com/office/powerpoint/2010/main" val="2361901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0B7B42-25A1-43D9-9196-B6AD0C85648E}" type="slidenum">
              <a:rPr lang="fi-FI" smtClean="0"/>
              <a:t>8</a:t>
            </a:fld>
            <a:endParaRPr lang="fi-FI"/>
          </a:p>
        </p:txBody>
      </p:sp>
    </p:spTree>
    <p:extLst>
      <p:ext uri="{BB962C8B-B14F-4D97-AF65-F5344CB8AC3E}">
        <p14:creationId xmlns:p14="http://schemas.microsoft.com/office/powerpoint/2010/main" val="3912894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F50B7B42-25A1-43D9-9196-B6AD0C85648E}" type="slidenum">
              <a:rPr lang="fi-FI" smtClean="0"/>
              <a:t>9</a:t>
            </a:fld>
            <a:endParaRPr lang="fi-FI"/>
          </a:p>
        </p:txBody>
      </p:sp>
    </p:spTree>
    <p:extLst>
      <p:ext uri="{BB962C8B-B14F-4D97-AF65-F5344CB8AC3E}">
        <p14:creationId xmlns:p14="http://schemas.microsoft.com/office/powerpoint/2010/main" val="2310788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F50B7B42-25A1-43D9-9196-B6AD0C85648E}" type="slidenum">
              <a:rPr lang="fi-FI" smtClean="0"/>
              <a:t>10</a:t>
            </a:fld>
            <a:endParaRPr lang="fi-FI"/>
          </a:p>
        </p:txBody>
      </p:sp>
    </p:spTree>
    <p:extLst>
      <p:ext uri="{BB962C8B-B14F-4D97-AF65-F5344CB8AC3E}">
        <p14:creationId xmlns:p14="http://schemas.microsoft.com/office/powerpoint/2010/main" val="3709175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F50B7B42-25A1-43D9-9196-B6AD0C85648E}" type="slidenum">
              <a:rPr lang="fi-FI" smtClean="0"/>
              <a:t>11</a:t>
            </a:fld>
            <a:endParaRPr lang="fi-FI"/>
          </a:p>
        </p:txBody>
      </p:sp>
    </p:spTree>
    <p:extLst>
      <p:ext uri="{BB962C8B-B14F-4D97-AF65-F5344CB8AC3E}">
        <p14:creationId xmlns:p14="http://schemas.microsoft.com/office/powerpoint/2010/main" val="1131918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849E20-3C7E-4BFF-92FC-C8F87D748981}"/>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66D666CA-168C-48AB-B841-EF9184061D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7DCAA6D8-BC2B-42F1-90D8-2E541CFD7789}"/>
              </a:ext>
            </a:extLst>
          </p:cNvPr>
          <p:cNvSpPr>
            <a:spLocks noGrp="1"/>
          </p:cNvSpPr>
          <p:nvPr>
            <p:ph type="dt" sz="half" idx="10"/>
          </p:nvPr>
        </p:nvSpPr>
        <p:spPr/>
        <p:txBody>
          <a:bodyPr/>
          <a:lstStyle/>
          <a:p>
            <a:fld id="{96A6012C-6B6B-43D6-A72F-496205AEF36F}" type="datetimeFigureOut">
              <a:rPr lang="fi-FI" smtClean="0"/>
              <a:t>17.11.2022</a:t>
            </a:fld>
            <a:endParaRPr lang="fi-FI"/>
          </a:p>
        </p:txBody>
      </p:sp>
      <p:sp>
        <p:nvSpPr>
          <p:cNvPr id="5" name="Alatunnisteen paikkamerkki 4">
            <a:extLst>
              <a:ext uri="{FF2B5EF4-FFF2-40B4-BE49-F238E27FC236}">
                <a16:creationId xmlns:a16="http://schemas.microsoft.com/office/drawing/2014/main" id="{2D57FA76-58B2-4AEA-9A06-93550A79462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37F74A1-F2E3-4D24-93BC-0B6AAA84A05F}"/>
              </a:ext>
            </a:extLst>
          </p:cNvPr>
          <p:cNvSpPr>
            <a:spLocks noGrp="1"/>
          </p:cNvSpPr>
          <p:nvPr>
            <p:ph type="sldNum" sz="quarter" idx="12"/>
          </p:nvPr>
        </p:nvSpPr>
        <p:spPr/>
        <p:txBody>
          <a:bodyPr/>
          <a:lstStyle/>
          <a:p>
            <a:fld id="{055C4CDA-E7A6-42A7-BA8F-1AA2D30F6FE4}" type="slidenum">
              <a:rPr lang="fi-FI" smtClean="0"/>
              <a:t>‹#›</a:t>
            </a:fld>
            <a:endParaRPr lang="fi-FI"/>
          </a:p>
        </p:txBody>
      </p:sp>
    </p:spTree>
    <p:extLst>
      <p:ext uri="{BB962C8B-B14F-4D97-AF65-F5344CB8AC3E}">
        <p14:creationId xmlns:p14="http://schemas.microsoft.com/office/powerpoint/2010/main" val="2554294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CDCC2D-9F34-42C2-B2DC-10E4FB57D10B}"/>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D5F228CF-0BFB-441C-BE82-31CAF981BA31}"/>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AA6B9E5-60D3-459B-A364-56171AE38154}"/>
              </a:ext>
            </a:extLst>
          </p:cNvPr>
          <p:cNvSpPr>
            <a:spLocks noGrp="1"/>
          </p:cNvSpPr>
          <p:nvPr>
            <p:ph type="dt" sz="half" idx="10"/>
          </p:nvPr>
        </p:nvSpPr>
        <p:spPr/>
        <p:txBody>
          <a:bodyPr/>
          <a:lstStyle/>
          <a:p>
            <a:fld id="{96A6012C-6B6B-43D6-A72F-496205AEF36F}" type="datetimeFigureOut">
              <a:rPr lang="fi-FI" smtClean="0"/>
              <a:t>17.11.2022</a:t>
            </a:fld>
            <a:endParaRPr lang="fi-FI"/>
          </a:p>
        </p:txBody>
      </p:sp>
      <p:sp>
        <p:nvSpPr>
          <p:cNvPr id="5" name="Alatunnisteen paikkamerkki 4">
            <a:extLst>
              <a:ext uri="{FF2B5EF4-FFF2-40B4-BE49-F238E27FC236}">
                <a16:creationId xmlns:a16="http://schemas.microsoft.com/office/drawing/2014/main" id="{E694BFFB-2C94-4FD1-B332-A880717607F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647379D-8784-4E19-BF11-D7B2BAEDB0DE}"/>
              </a:ext>
            </a:extLst>
          </p:cNvPr>
          <p:cNvSpPr>
            <a:spLocks noGrp="1"/>
          </p:cNvSpPr>
          <p:nvPr>
            <p:ph type="sldNum" sz="quarter" idx="12"/>
          </p:nvPr>
        </p:nvSpPr>
        <p:spPr/>
        <p:txBody>
          <a:bodyPr/>
          <a:lstStyle/>
          <a:p>
            <a:fld id="{055C4CDA-E7A6-42A7-BA8F-1AA2D30F6FE4}" type="slidenum">
              <a:rPr lang="fi-FI" smtClean="0"/>
              <a:t>‹#›</a:t>
            </a:fld>
            <a:endParaRPr lang="fi-FI"/>
          </a:p>
        </p:txBody>
      </p:sp>
    </p:spTree>
    <p:extLst>
      <p:ext uri="{BB962C8B-B14F-4D97-AF65-F5344CB8AC3E}">
        <p14:creationId xmlns:p14="http://schemas.microsoft.com/office/powerpoint/2010/main" val="893320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DB72980E-BD22-4603-A8F4-85B345CDA454}"/>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0182E66C-2913-4E04-9D57-7FFF456D4510}"/>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EB980B9-5846-4816-ADEB-4C54794844A1}"/>
              </a:ext>
            </a:extLst>
          </p:cNvPr>
          <p:cNvSpPr>
            <a:spLocks noGrp="1"/>
          </p:cNvSpPr>
          <p:nvPr>
            <p:ph type="dt" sz="half" idx="10"/>
          </p:nvPr>
        </p:nvSpPr>
        <p:spPr/>
        <p:txBody>
          <a:bodyPr/>
          <a:lstStyle/>
          <a:p>
            <a:fld id="{96A6012C-6B6B-43D6-A72F-496205AEF36F}" type="datetimeFigureOut">
              <a:rPr lang="fi-FI" smtClean="0"/>
              <a:t>17.11.2022</a:t>
            </a:fld>
            <a:endParaRPr lang="fi-FI"/>
          </a:p>
        </p:txBody>
      </p:sp>
      <p:sp>
        <p:nvSpPr>
          <p:cNvPr id="5" name="Alatunnisteen paikkamerkki 4">
            <a:extLst>
              <a:ext uri="{FF2B5EF4-FFF2-40B4-BE49-F238E27FC236}">
                <a16:creationId xmlns:a16="http://schemas.microsoft.com/office/drawing/2014/main" id="{956546D8-5D88-4E72-B7B8-511105BB09C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A56290D-03AB-4FD6-A46B-7A24D96FA637}"/>
              </a:ext>
            </a:extLst>
          </p:cNvPr>
          <p:cNvSpPr>
            <a:spLocks noGrp="1"/>
          </p:cNvSpPr>
          <p:nvPr>
            <p:ph type="sldNum" sz="quarter" idx="12"/>
          </p:nvPr>
        </p:nvSpPr>
        <p:spPr/>
        <p:txBody>
          <a:bodyPr/>
          <a:lstStyle/>
          <a:p>
            <a:fld id="{055C4CDA-E7A6-42A7-BA8F-1AA2D30F6FE4}" type="slidenum">
              <a:rPr lang="fi-FI" smtClean="0"/>
              <a:t>‹#›</a:t>
            </a:fld>
            <a:endParaRPr lang="fi-FI"/>
          </a:p>
        </p:txBody>
      </p:sp>
    </p:spTree>
    <p:extLst>
      <p:ext uri="{BB962C8B-B14F-4D97-AF65-F5344CB8AC3E}">
        <p14:creationId xmlns:p14="http://schemas.microsoft.com/office/powerpoint/2010/main" val="3980550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D257AD-7B4F-414A-B34D-917341D88BF6}"/>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3BD4ECA1-6952-4FDA-801A-3BF8DB30299A}"/>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BC58F76-730B-4859-A9DD-127CC84EA755}"/>
              </a:ext>
            </a:extLst>
          </p:cNvPr>
          <p:cNvSpPr>
            <a:spLocks noGrp="1"/>
          </p:cNvSpPr>
          <p:nvPr>
            <p:ph type="dt" sz="half" idx="10"/>
          </p:nvPr>
        </p:nvSpPr>
        <p:spPr/>
        <p:txBody>
          <a:bodyPr/>
          <a:lstStyle/>
          <a:p>
            <a:fld id="{96A6012C-6B6B-43D6-A72F-496205AEF36F}" type="datetimeFigureOut">
              <a:rPr lang="fi-FI" smtClean="0"/>
              <a:t>17.11.2022</a:t>
            </a:fld>
            <a:endParaRPr lang="fi-FI"/>
          </a:p>
        </p:txBody>
      </p:sp>
      <p:sp>
        <p:nvSpPr>
          <p:cNvPr id="5" name="Alatunnisteen paikkamerkki 4">
            <a:extLst>
              <a:ext uri="{FF2B5EF4-FFF2-40B4-BE49-F238E27FC236}">
                <a16:creationId xmlns:a16="http://schemas.microsoft.com/office/drawing/2014/main" id="{3E9579D9-3974-4C92-9804-DB937D008D2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DCC45E3-8188-4C5D-855B-8BEA39B01AFD}"/>
              </a:ext>
            </a:extLst>
          </p:cNvPr>
          <p:cNvSpPr>
            <a:spLocks noGrp="1"/>
          </p:cNvSpPr>
          <p:nvPr>
            <p:ph type="sldNum" sz="quarter" idx="12"/>
          </p:nvPr>
        </p:nvSpPr>
        <p:spPr/>
        <p:txBody>
          <a:bodyPr/>
          <a:lstStyle/>
          <a:p>
            <a:fld id="{055C4CDA-E7A6-42A7-BA8F-1AA2D30F6FE4}" type="slidenum">
              <a:rPr lang="fi-FI" smtClean="0"/>
              <a:t>‹#›</a:t>
            </a:fld>
            <a:endParaRPr lang="fi-FI"/>
          </a:p>
        </p:txBody>
      </p:sp>
    </p:spTree>
    <p:extLst>
      <p:ext uri="{BB962C8B-B14F-4D97-AF65-F5344CB8AC3E}">
        <p14:creationId xmlns:p14="http://schemas.microsoft.com/office/powerpoint/2010/main" val="4046825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CB17C6D-01CF-4068-8661-2DBF4B1990DF}"/>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23CD0884-1916-484C-9BE1-F48B9CAEA8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DB0C8A86-9F12-4205-B60B-4ADCA4632A40}"/>
              </a:ext>
            </a:extLst>
          </p:cNvPr>
          <p:cNvSpPr>
            <a:spLocks noGrp="1"/>
          </p:cNvSpPr>
          <p:nvPr>
            <p:ph type="dt" sz="half" idx="10"/>
          </p:nvPr>
        </p:nvSpPr>
        <p:spPr/>
        <p:txBody>
          <a:bodyPr/>
          <a:lstStyle/>
          <a:p>
            <a:fld id="{96A6012C-6B6B-43D6-A72F-496205AEF36F}" type="datetimeFigureOut">
              <a:rPr lang="fi-FI" smtClean="0"/>
              <a:t>17.11.2022</a:t>
            </a:fld>
            <a:endParaRPr lang="fi-FI"/>
          </a:p>
        </p:txBody>
      </p:sp>
      <p:sp>
        <p:nvSpPr>
          <p:cNvPr id="5" name="Alatunnisteen paikkamerkki 4">
            <a:extLst>
              <a:ext uri="{FF2B5EF4-FFF2-40B4-BE49-F238E27FC236}">
                <a16:creationId xmlns:a16="http://schemas.microsoft.com/office/drawing/2014/main" id="{363CE384-DC1B-449E-9DB0-1BE51DE68D0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287364D-E9C9-4ED2-A440-1547EFA07807}"/>
              </a:ext>
            </a:extLst>
          </p:cNvPr>
          <p:cNvSpPr>
            <a:spLocks noGrp="1"/>
          </p:cNvSpPr>
          <p:nvPr>
            <p:ph type="sldNum" sz="quarter" idx="12"/>
          </p:nvPr>
        </p:nvSpPr>
        <p:spPr/>
        <p:txBody>
          <a:bodyPr/>
          <a:lstStyle/>
          <a:p>
            <a:fld id="{055C4CDA-E7A6-42A7-BA8F-1AA2D30F6FE4}" type="slidenum">
              <a:rPr lang="fi-FI" smtClean="0"/>
              <a:t>‹#›</a:t>
            </a:fld>
            <a:endParaRPr lang="fi-FI"/>
          </a:p>
        </p:txBody>
      </p:sp>
    </p:spTree>
    <p:extLst>
      <p:ext uri="{BB962C8B-B14F-4D97-AF65-F5344CB8AC3E}">
        <p14:creationId xmlns:p14="http://schemas.microsoft.com/office/powerpoint/2010/main" val="1072156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E4BE92-CF9A-4D92-BE72-F862EF45E9C0}"/>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5B22A26B-DA56-4D46-8466-63E51ADF80AD}"/>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C9172961-6CEA-4C8D-9089-BBDAF707E004}"/>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C943AC32-E0A1-4B32-8540-D2435FAA2848}"/>
              </a:ext>
            </a:extLst>
          </p:cNvPr>
          <p:cNvSpPr>
            <a:spLocks noGrp="1"/>
          </p:cNvSpPr>
          <p:nvPr>
            <p:ph type="dt" sz="half" idx="10"/>
          </p:nvPr>
        </p:nvSpPr>
        <p:spPr/>
        <p:txBody>
          <a:bodyPr/>
          <a:lstStyle/>
          <a:p>
            <a:fld id="{96A6012C-6B6B-43D6-A72F-496205AEF36F}" type="datetimeFigureOut">
              <a:rPr lang="fi-FI" smtClean="0"/>
              <a:t>17.11.2022</a:t>
            </a:fld>
            <a:endParaRPr lang="fi-FI"/>
          </a:p>
        </p:txBody>
      </p:sp>
      <p:sp>
        <p:nvSpPr>
          <p:cNvPr id="6" name="Alatunnisteen paikkamerkki 5">
            <a:extLst>
              <a:ext uri="{FF2B5EF4-FFF2-40B4-BE49-F238E27FC236}">
                <a16:creationId xmlns:a16="http://schemas.microsoft.com/office/drawing/2014/main" id="{AEDDEFA5-4E51-4FBF-A1E0-B186014674E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0CD03F92-3661-4047-9F03-C6551828899D}"/>
              </a:ext>
            </a:extLst>
          </p:cNvPr>
          <p:cNvSpPr>
            <a:spLocks noGrp="1"/>
          </p:cNvSpPr>
          <p:nvPr>
            <p:ph type="sldNum" sz="quarter" idx="12"/>
          </p:nvPr>
        </p:nvSpPr>
        <p:spPr/>
        <p:txBody>
          <a:bodyPr/>
          <a:lstStyle/>
          <a:p>
            <a:fld id="{055C4CDA-E7A6-42A7-BA8F-1AA2D30F6FE4}" type="slidenum">
              <a:rPr lang="fi-FI" smtClean="0"/>
              <a:t>‹#›</a:t>
            </a:fld>
            <a:endParaRPr lang="fi-FI"/>
          </a:p>
        </p:txBody>
      </p:sp>
    </p:spTree>
    <p:extLst>
      <p:ext uri="{BB962C8B-B14F-4D97-AF65-F5344CB8AC3E}">
        <p14:creationId xmlns:p14="http://schemas.microsoft.com/office/powerpoint/2010/main" val="1000964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C2A38E-92C4-4B4A-A3F4-4B7801A73EED}"/>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89CBD518-0959-495F-94BE-8EC2CDA051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A5E82E7A-4A87-4CFB-B3C5-24847474F4F6}"/>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637DBF5E-5624-46B3-997E-8660B3B5E8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B39874AD-BE8A-4CBB-BF0C-497DF8815536}"/>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AC8FFA06-CE48-44B5-A8C9-00262774DF99}"/>
              </a:ext>
            </a:extLst>
          </p:cNvPr>
          <p:cNvSpPr>
            <a:spLocks noGrp="1"/>
          </p:cNvSpPr>
          <p:nvPr>
            <p:ph type="dt" sz="half" idx="10"/>
          </p:nvPr>
        </p:nvSpPr>
        <p:spPr/>
        <p:txBody>
          <a:bodyPr/>
          <a:lstStyle/>
          <a:p>
            <a:fld id="{96A6012C-6B6B-43D6-A72F-496205AEF36F}" type="datetimeFigureOut">
              <a:rPr lang="fi-FI" smtClean="0"/>
              <a:t>17.11.2022</a:t>
            </a:fld>
            <a:endParaRPr lang="fi-FI"/>
          </a:p>
        </p:txBody>
      </p:sp>
      <p:sp>
        <p:nvSpPr>
          <p:cNvPr id="8" name="Alatunnisteen paikkamerkki 7">
            <a:extLst>
              <a:ext uri="{FF2B5EF4-FFF2-40B4-BE49-F238E27FC236}">
                <a16:creationId xmlns:a16="http://schemas.microsoft.com/office/drawing/2014/main" id="{3F856BB3-E314-4BC9-8F0A-1CAC09FEBD6C}"/>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5D5329DF-6CF8-47C5-BB38-1825D8567D7E}"/>
              </a:ext>
            </a:extLst>
          </p:cNvPr>
          <p:cNvSpPr>
            <a:spLocks noGrp="1"/>
          </p:cNvSpPr>
          <p:nvPr>
            <p:ph type="sldNum" sz="quarter" idx="12"/>
          </p:nvPr>
        </p:nvSpPr>
        <p:spPr/>
        <p:txBody>
          <a:bodyPr/>
          <a:lstStyle/>
          <a:p>
            <a:fld id="{055C4CDA-E7A6-42A7-BA8F-1AA2D30F6FE4}" type="slidenum">
              <a:rPr lang="fi-FI" smtClean="0"/>
              <a:t>‹#›</a:t>
            </a:fld>
            <a:endParaRPr lang="fi-FI"/>
          </a:p>
        </p:txBody>
      </p:sp>
    </p:spTree>
    <p:extLst>
      <p:ext uri="{BB962C8B-B14F-4D97-AF65-F5344CB8AC3E}">
        <p14:creationId xmlns:p14="http://schemas.microsoft.com/office/powerpoint/2010/main" val="1900277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79A99F-12C9-41D6-873D-A08923A5E77D}"/>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E585154C-3A68-4188-B95E-F3D3D4C16C3A}"/>
              </a:ext>
            </a:extLst>
          </p:cNvPr>
          <p:cNvSpPr>
            <a:spLocks noGrp="1"/>
          </p:cNvSpPr>
          <p:nvPr>
            <p:ph type="dt" sz="half" idx="10"/>
          </p:nvPr>
        </p:nvSpPr>
        <p:spPr/>
        <p:txBody>
          <a:bodyPr/>
          <a:lstStyle/>
          <a:p>
            <a:fld id="{96A6012C-6B6B-43D6-A72F-496205AEF36F}" type="datetimeFigureOut">
              <a:rPr lang="fi-FI" smtClean="0"/>
              <a:t>17.11.2022</a:t>
            </a:fld>
            <a:endParaRPr lang="fi-FI"/>
          </a:p>
        </p:txBody>
      </p:sp>
      <p:sp>
        <p:nvSpPr>
          <p:cNvPr id="4" name="Alatunnisteen paikkamerkki 3">
            <a:extLst>
              <a:ext uri="{FF2B5EF4-FFF2-40B4-BE49-F238E27FC236}">
                <a16:creationId xmlns:a16="http://schemas.microsoft.com/office/drawing/2014/main" id="{A7F56EA7-5749-468F-B0A4-ED932F183729}"/>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AC257324-372F-41CD-BE66-D89140E43432}"/>
              </a:ext>
            </a:extLst>
          </p:cNvPr>
          <p:cNvSpPr>
            <a:spLocks noGrp="1"/>
          </p:cNvSpPr>
          <p:nvPr>
            <p:ph type="sldNum" sz="quarter" idx="12"/>
          </p:nvPr>
        </p:nvSpPr>
        <p:spPr/>
        <p:txBody>
          <a:bodyPr/>
          <a:lstStyle/>
          <a:p>
            <a:fld id="{055C4CDA-E7A6-42A7-BA8F-1AA2D30F6FE4}" type="slidenum">
              <a:rPr lang="fi-FI" smtClean="0"/>
              <a:t>‹#›</a:t>
            </a:fld>
            <a:endParaRPr lang="fi-FI"/>
          </a:p>
        </p:txBody>
      </p:sp>
    </p:spTree>
    <p:extLst>
      <p:ext uri="{BB962C8B-B14F-4D97-AF65-F5344CB8AC3E}">
        <p14:creationId xmlns:p14="http://schemas.microsoft.com/office/powerpoint/2010/main" val="3394613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10F6082B-3DB1-4D97-9235-9C03B5608C9B}"/>
              </a:ext>
            </a:extLst>
          </p:cNvPr>
          <p:cNvSpPr>
            <a:spLocks noGrp="1"/>
          </p:cNvSpPr>
          <p:nvPr>
            <p:ph type="dt" sz="half" idx="10"/>
          </p:nvPr>
        </p:nvSpPr>
        <p:spPr/>
        <p:txBody>
          <a:bodyPr/>
          <a:lstStyle/>
          <a:p>
            <a:fld id="{96A6012C-6B6B-43D6-A72F-496205AEF36F}" type="datetimeFigureOut">
              <a:rPr lang="fi-FI" smtClean="0"/>
              <a:t>17.11.2022</a:t>
            </a:fld>
            <a:endParaRPr lang="fi-FI"/>
          </a:p>
        </p:txBody>
      </p:sp>
      <p:sp>
        <p:nvSpPr>
          <p:cNvPr id="3" name="Alatunnisteen paikkamerkki 2">
            <a:extLst>
              <a:ext uri="{FF2B5EF4-FFF2-40B4-BE49-F238E27FC236}">
                <a16:creationId xmlns:a16="http://schemas.microsoft.com/office/drawing/2014/main" id="{95A428C3-4829-4B72-99F7-7A7EC3CEECC3}"/>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DF5EF754-ABB6-4580-96D9-5046A1919827}"/>
              </a:ext>
            </a:extLst>
          </p:cNvPr>
          <p:cNvSpPr>
            <a:spLocks noGrp="1"/>
          </p:cNvSpPr>
          <p:nvPr>
            <p:ph type="sldNum" sz="quarter" idx="12"/>
          </p:nvPr>
        </p:nvSpPr>
        <p:spPr/>
        <p:txBody>
          <a:bodyPr/>
          <a:lstStyle/>
          <a:p>
            <a:fld id="{055C4CDA-E7A6-42A7-BA8F-1AA2D30F6FE4}" type="slidenum">
              <a:rPr lang="fi-FI" smtClean="0"/>
              <a:t>‹#›</a:t>
            </a:fld>
            <a:endParaRPr lang="fi-FI"/>
          </a:p>
        </p:txBody>
      </p:sp>
    </p:spTree>
    <p:extLst>
      <p:ext uri="{BB962C8B-B14F-4D97-AF65-F5344CB8AC3E}">
        <p14:creationId xmlns:p14="http://schemas.microsoft.com/office/powerpoint/2010/main" val="338296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A5F8BB9-A026-472C-A151-0B357FEE71C4}"/>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FA594C65-455F-46C0-8F0D-E735D9294A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7B8CBED5-351B-4F1A-B4C4-CC555DC421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DC75DB0F-CF4B-488C-A9F1-345501F56A41}"/>
              </a:ext>
            </a:extLst>
          </p:cNvPr>
          <p:cNvSpPr>
            <a:spLocks noGrp="1"/>
          </p:cNvSpPr>
          <p:nvPr>
            <p:ph type="dt" sz="half" idx="10"/>
          </p:nvPr>
        </p:nvSpPr>
        <p:spPr/>
        <p:txBody>
          <a:bodyPr/>
          <a:lstStyle/>
          <a:p>
            <a:fld id="{96A6012C-6B6B-43D6-A72F-496205AEF36F}" type="datetimeFigureOut">
              <a:rPr lang="fi-FI" smtClean="0"/>
              <a:t>17.11.2022</a:t>
            </a:fld>
            <a:endParaRPr lang="fi-FI"/>
          </a:p>
        </p:txBody>
      </p:sp>
      <p:sp>
        <p:nvSpPr>
          <p:cNvPr id="6" name="Alatunnisteen paikkamerkki 5">
            <a:extLst>
              <a:ext uri="{FF2B5EF4-FFF2-40B4-BE49-F238E27FC236}">
                <a16:creationId xmlns:a16="http://schemas.microsoft.com/office/drawing/2014/main" id="{C3044255-8D5F-45FB-9FAB-0ECE99A20C8B}"/>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B19EAB1D-B02A-4E7A-9118-5250CD8639B0}"/>
              </a:ext>
            </a:extLst>
          </p:cNvPr>
          <p:cNvSpPr>
            <a:spLocks noGrp="1"/>
          </p:cNvSpPr>
          <p:nvPr>
            <p:ph type="sldNum" sz="quarter" idx="12"/>
          </p:nvPr>
        </p:nvSpPr>
        <p:spPr/>
        <p:txBody>
          <a:bodyPr/>
          <a:lstStyle/>
          <a:p>
            <a:fld id="{055C4CDA-E7A6-42A7-BA8F-1AA2D30F6FE4}" type="slidenum">
              <a:rPr lang="fi-FI" smtClean="0"/>
              <a:t>‹#›</a:t>
            </a:fld>
            <a:endParaRPr lang="fi-FI"/>
          </a:p>
        </p:txBody>
      </p:sp>
    </p:spTree>
    <p:extLst>
      <p:ext uri="{BB962C8B-B14F-4D97-AF65-F5344CB8AC3E}">
        <p14:creationId xmlns:p14="http://schemas.microsoft.com/office/powerpoint/2010/main" val="3153809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0926DD-EE84-4CAF-9B72-E1A5E47E9A9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ECE31AFD-FA43-4AF3-9945-D3B505EE33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54CF9250-4BA6-49A0-B237-A01143B280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21B34840-E434-4BA4-9F33-668D990C76F5}"/>
              </a:ext>
            </a:extLst>
          </p:cNvPr>
          <p:cNvSpPr>
            <a:spLocks noGrp="1"/>
          </p:cNvSpPr>
          <p:nvPr>
            <p:ph type="dt" sz="half" idx="10"/>
          </p:nvPr>
        </p:nvSpPr>
        <p:spPr/>
        <p:txBody>
          <a:bodyPr/>
          <a:lstStyle/>
          <a:p>
            <a:fld id="{96A6012C-6B6B-43D6-A72F-496205AEF36F}" type="datetimeFigureOut">
              <a:rPr lang="fi-FI" smtClean="0"/>
              <a:t>17.11.2022</a:t>
            </a:fld>
            <a:endParaRPr lang="fi-FI"/>
          </a:p>
        </p:txBody>
      </p:sp>
      <p:sp>
        <p:nvSpPr>
          <p:cNvPr id="6" name="Alatunnisteen paikkamerkki 5">
            <a:extLst>
              <a:ext uri="{FF2B5EF4-FFF2-40B4-BE49-F238E27FC236}">
                <a16:creationId xmlns:a16="http://schemas.microsoft.com/office/drawing/2014/main" id="{DA12BC7F-30F9-4C7D-9960-7DCB82C5C685}"/>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7803CEFE-292C-474C-9F77-71B3DE58CDB0}"/>
              </a:ext>
            </a:extLst>
          </p:cNvPr>
          <p:cNvSpPr>
            <a:spLocks noGrp="1"/>
          </p:cNvSpPr>
          <p:nvPr>
            <p:ph type="sldNum" sz="quarter" idx="12"/>
          </p:nvPr>
        </p:nvSpPr>
        <p:spPr/>
        <p:txBody>
          <a:bodyPr/>
          <a:lstStyle/>
          <a:p>
            <a:fld id="{055C4CDA-E7A6-42A7-BA8F-1AA2D30F6FE4}" type="slidenum">
              <a:rPr lang="fi-FI" smtClean="0"/>
              <a:t>‹#›</a:t>
            </a:fld>
            <a:endParaRPr lang="fi-FI"/>
          </a:p>
        </p:txBody>
      </p:sp>
    </p:spTree>
    <p:extLst>
      <p:ext uri="{BB962C8B-B14F-4D97-AF65-F5344CB8AC3E}">
        <p14:creationId xmlns:p14="http://schemas.microsoft.com/office/powerpoint/2010/main" val="679473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9C0CB32C-5F6C-4BC6-893F-BDF8CD40D7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F8199477-9E5A-423E-B03D-7725370FC9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7B59A32-C525-4C4C-9C1D-46698D43FC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A6012C-6B6B-43D6-A72F-496205AEF36F}" type="datetimeFigureOut">
              <a:rPr lang="fi-FI" smtClean="0"/>
              <a:t>17.11.2022</a:t>
            </a:fld>
            <a:endParaRPr lang="fi-FI"/>
          </a:p>
        </p:txBody>
      </p:sp>
      <p:sp>
        <p:nvSpPr>
          <p:cNvPr id="5" name="Alatunnisteen paikkamerkki 4">
            <a:extLst>
              <a:ext uri="{FF2B5EF4-FFF2-40B4-BE49-F238E27FC236}">
                <a16:creationId xmlns:a16="http://schemas.microsoft.com/office/drawing/2014/main" id="{0D7FDD54-328F-4E79-950C-88FB76235A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2B0DC4AB-70CD-44D5-87E5-2638DE04B0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C4CDA-E7A6-42A7-BA8F-1AA2D30F6FE4}" type="slidenum">
              <a:rPr lang="fi-FI" smtClean="0"/>
              <a:t>‹#›</a:t>
            </a:fld>
            <a:endParaRPr lang="fi-FI"/>
          </a:p>
        </p:txBody>
      </p:sp>
    </p:spTree>
    <p:extLst>
      <p:ext uri="{BB962C8B-B14F-4D97-AF65-F5344CB8AC3E}">
        <p14:creationId xmlns:p14="http://schemas.microsoft.com/office/powerpoint/2010/main" val="2815600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ictoulu.fi/"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0.sv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15.xml"/><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0.sv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4.png"/><Relationship Id="rId7"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9.sv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png"/><Relationship Id="rId7"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9.sv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png"/><Relationship Id="rId7"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9.sv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png"/><Relationship Id="rId7"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9.sv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hyperlink" Target="http://www.ictoulu.fi/"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svg"/><Relationship Id="rId11" Type="http://schemas.openxmlformats.org/officeDocument/2006/relationships/image" Target="../media/image4.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6">
            <a:extLst>
              <a:ext uri="{FF2B5EF4-FFF2-40B4-BE49-F238E27FC236}">
                <a16:creationId xmlns:a16="http://schemas.microsoft.com/office/drawing/2014/main" id="{EF396937-31E1-4CDF-97B9-48F1D07A7590}"/>
              </a:ext>
            </a:extLst>
          </p:cNvPr>
          <p:cNvSpPr/>
          <p:nvPr/>
        </p:nvSpPr>
        <p:spPr>
          <a:xfrm>
            <a:off x="0" y="0"/>
            <a:ext cx="12411075" cy="7019925"/>
          </a:xfrm>
          <a:prstGeom prst="rect">
            <a:avLst/>
          </a:prstGeom>
          <a:solidFill>
            <a:srgbClr val="1D08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isällön paikkamerkki 2">
            <a:extLst>
              <a:ext uri="{FF2B5EF4-FFF2-40B4-BE49-F238E27FC236}">
                <a16:creationId xmlns:a16="http://schemas.microsoft.com/office/drawing/2014/main" id="{E8956A65-22E3-4E0D-9772-B73303A1A8A5}"/>
              </a:ext>
            </a:extLst>
          </p:cNvPr>
          <p:cNvSpPr txBox="1">
            <a:spLocks/>
          </p:cNvSpPr>
          <p:nvPr/>
        </p:nvSpPr>
        <p:spPr>
          <a:xfrm>
            <a:off x="4225993" y="6002456"/>
            <a:ext cx="2861789" cy="7615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u="sng">
                <a:solidFill>
                  <a:schemeClr val="bg1"/>
                </a:solidFill>
                <a:latin typeface="Segoe UI Black" panose="020B0A02040204020203" pitchFamily="34" charset="0"/>
                <a:ea typeface="Segoe UI Black" panose="020B0A02040204020203"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www.ictoulu.fi</a:t>
            </a:r>
            <a:endParaRPr lang="fi-FI" u="sng" dirty="0">
              <a:latin typeface="Segoe UI Black" panose="020B0A02040204020203" pitchFamily="34" charset="0"/>
              <a:ea typeface="Segoe UI Black" panose="020B0A02040204020203" pitchFamily="34" charset="0"/>
              <a:cs typeface="Times New Roman" panose="02020603050405020304" pitchFamily="18" charset="0"/>
            </a:endParaRPr>
          </a:p>
        </p:txBody>
      </p:sp>
      <p:pic>
        <p:nvPicPr>
          <p:cNvPr id="6" name="Kuva 3">
            <a:extLst>
              <a:ext uri="{FF2B5EF4-FFF2-40B4-BE49-F238E27FC236}">
                <a16:creationId xmlns:a16="http://schemas.microsoft.com/office/drawing/2014/main" id="{0762790E-78E4-4172-89D5-4444E25AC8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7071" y="5602874"/>
            <a:ext cx="3934781" cy="1146114"/>
          </a:xfrm>
          <a:prstGeom prst="rect">
            <a:avLst/>
          </a:prstGeom>
        </p:spPr>
      </p:pic>
      <p:pic>
        <p:nvPicPr>
          <p:cNvPr id="7" name="Kuva 7">
            <a:extLst>
              <a:ext uri="{FF2B5EF4-FFF2-40B4-BE49-F238E27FC236}">
                <a16:creationId xmlns:a16="http://schemas.microsoft.com/office/drawing/2014/main" id="{7E2FE20A-E172-4EBF-8B00-39E3642D3E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248" y="5493693"/>
            <a:ext cx="2109502" cy="1017525"/>
          </a:xfrm>
          <a:prstGeom prst="rect">
            <a:avLst/>
          </a:prstGeom>
        </p:spPr>
      </p:pic>
      <p:sp>
        <p:nvSpPr>
          <p:cNvPr id="8" name="Tekstiruutu 1">
            <a:extLst>
              <a:ext uri="{FF2B5EF4-FFF2-40B4-BE49-F238E27FC236}">
                <a16:creationId xmlns:a16="http://schemas.microsoft.com/office/drawing/2014/main" id="{00711854-175D-4243-BDFA-A654AA0B84A4}"/>
              </a:ext>
            </a:extLst>
          </p:cNvPr>
          <p:cNvSpPr txBox="1"/>
          <p:nvPr/>
        </p:nvSpPr>
        <p:spPr>
          <a:xfrm>
            <a:off x="583893" y="1155096"/>
            <a:ext cx="11424493" cy="2893100"/>
          </a:xfrm>
          <a:prstGeom prst="rect">
            <a:avLst/>
          </a:prstGeom>
          <a:noFill/>
        </p:spPr>
        <p:txBody>
          <a:bodyPr wrap="square" rtlCol="0">
            <a:spAutoFit/>
          </a:bodyPr>
          <a:lstStyle/>
          <a:p>
            <a:r>
              <a:rPr lang="en-GB" sz="3200" b="1" spc="300" dirty="0">
                <a:solidFill>
                  <a:schemeClr val="bg1"/>
                </a:solidFill>
                <a:latin typeface="Segoe UI" panose="020B0502040204020203" pitchFamily="34" charset="0"/>
                <a:cs typeface="Segoe UI" panose="020B0502040204020203" pitchFamily="34" charset="0"/>
              </a:rPr>
              <a:t>Thursday 17 November: </a:t>
            </a:r>
          </a:p>
          <a:p>
            <a:r>
              <a:rPr lang="en-GB" sz="6600" b="1" spc="300" dirty="0">
                <a:solidFill>
                  <a:schemeClr val="bg1"/>
                </a:solidFill>
                <a:latin typeface="Segoe UI" panose="020B0502040204020203" pitchFamily="34" charset="0"/>
                <a:cs typeface="Segoe UI" panose="020B0502040204020203" pitchFamily="34" charset="0"/>
              </a:rPr>
              <a:t>Oulu – </a:t>
            </a:r>
          </a:p>
          <a:p>
            <a:r>
              <a:rPr lang="en-GB" sz="6600" b="1" spc="300" dirty="0">
                <a:solidFill>
                  <a:schemeClr val="bg1"/>
                </a:solidFill>
                <a:latin typeface="Segoe UI" panose="020B0502040204020203" pitchFamily="34" charset="0"/>
                <a:cs typeface="Segoe UI" panose="020B0502040204020203" pitchFamily="34" charset="0"/>
              </a:rPr>
              <a:t>Masters of the Metaverse</a:t>
            </a:r>
            <a:endParaRPr lang="en-US" sz="6600" b="1" dirty="0">
              <a:solidFill>
                <a:schemeClr val="bg1"/>
              </a:solidFill>
              <a:latin typeface="Segoe UI" panose="020B0502040204020203" pitchFamily="34" charset="0"/>
              <a:cs typeface="Segoe UI" panose="020B0502040204020203" pitchFamily="34" charset="0"/>
            </a:endParaRPr>
          </a:p>
          <a:p>
            <a:pPr algn="ctr"/>
            <a:endParaRPr lang="fi-FI" dirty="0"/>
          </a:p>
        </p:txBody>
      </p:sp>
    </p:spTree>
    <p:extLst>
      <p:ext uri="{BB962C8B-B14F-4D97-AF65-F5344CB8AC3E}">
        <p14:creationId xmlns:p14="http://schemas.microsoft.com/office/powerpoint/2010/main" val="1081788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Kuva 21">
            <a:extLst>
              <a:ext uri="{FF2B5EF4-FFF2-40B4-BE49-F238E27FC236}">
                <a16:creationId xmlns:a16="http://schemas.microsoft.com/office/drawing/2014/main" id="{75659219-B4B3-4532-970B-AE0C9494BF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70" y="-61970"/>
            <a:ext cx="12302169" cy="6919970"/>
          </a:xfrm>
          <a:prstGeom prst="rect">
            <a:avLst/>
          </a:prstGeom>
        </p:spPr>
      </p:pic>
      <p:sp>
        <p:nvSpPr>
          <p:cNvPr id="21" name="Suorakulmio 20">
            <a:extLst>
              <a:ext uri="{FF2B5EF4-FFF2-40B4-BE49-F238E27FC236}">
                <a16:creationId xmlns:a16="http://schemas.microsoft.com/office/drawing/2014/main" id="{C21A2CD5-E4D0-4204-8BA0-86463873CD2C}"/>
              </a:ext>
            </a:extLst>
          </p:cNvPr>
          <p:cNvSpPr/>
          <p:nvPr/>
        </p:nvSpPr>
        <p:spPr>
          <a:xfrm>
            <a:off x="-110170" y="-61970"/>
            <a:ext cx="12479970" cy="6919969"/>
          </a:xfrm>
          <a:prstGeom prst="rect">
            <a:avLst/>
          </a:prstGeom>
          <a:gradFill flip="none" rotWithShape="1">
            <a:gsLst>
              <a:gs pos="680">
                <a:srgbClr val="130058">
                  <a:alpha val="84000"/>
                  <a:lumMod val="0"/>
                  <a:lumOff val="100000"/>
                </a:srgbClr>
              </a:gs>
              <a:gs pos="100000">
                <a:schemeClr val="bg1">
                  <a:lumMod val="100000"/>
                  <a:alpha val="9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7476BA27-E1B2-4C61-901A-9EFADC6DE0FE}"/>
              </a:ext>
            </a:extLst>
          </p:cNvPr>
          <p:cNvSpPr>
            <a:spLocks noGrp="1"/>
          </p:cNvSpPr>
          <p:nvPr>
            <p:ph type="title"/>
          </p:nvPr>
        </p:nvSpPr>
        <p:spPr>
          <a:xfrm>
            <a:off x="783114" y="2735232"/>
            <a:ext cx="10515600" cy="1325563"/>
          </a:xfrm>
        </p:spPr>
        <p:txBody>
          <a:bodyPr>
            <a:noAutofit/>
          </a:bodyPr>
          <a:lstStyle/>
          <a:p>
            <a:pPr algn="ctr"/>
            <a:r>
              <a:rPr lang="en-GB" sz="6000" b="1">
                <a:solidFill>
                  <a:srgbClr val="1D0865"/>
                </a:solidFill>
                <a:latin typeface="Segoe UI Black" panose="020B0A02040204020203" pitchFamily="34" charset="0"/>
                <a:ea typeface="Segoe UI Black" panose="020B0A02040204020203" pitchFamily="34" charset="0"/>
                <a:cs typeface="Calibri" panose="020F0502020204030204" pitchFamily="34" charset="0"/>
              </a:rPr>
              <a:t>The technology </a:t>
            </a:r>
            <a:br>
              <a:rPr lang="en-GB" sz="6000" b="1">
                <a:solidFill>
                  <a:srgbClr val="1D0865"/>
                </a:solidFill>
                <a:latin typeface="Segoe UI Black" panose="020B0A02040204020203" pitchFamily="34" charset="0"/>
                <a:ea typeface="Segoe UI Black" panose="020B0A02040204020203" pitchFamily="34" charset="0"/>
                <a:cs typeface="Calibri" panose="020F0502020204030204" pitchFamily="34" charset="0"/>
              </a:rPr>
            </a:br>
            <a:r>
              <a:rPr lang="en-GB" sz="6000" b="1">
                <a:solidFill>
                  <a:srgbClr val="1D0865"/>
                </a:solidFill>
                <a:latin typeface="Segoe UI Black" panose="020B0A02040204020203" pitchFamily="34" charset="0"/>
                <a:ea typeface="Segoe UI Black" panose="020B0A02040204020203" pitchFamily="34" charset="0"/>
                <a:cs typeface="Calibri" panose="020F0502020204030204" pitchFamily="34" charset="0"/>
              </a:rPr>
              <a:t>behind the metaverse</a:t>
            </a:r>
            <a:br>
              <a:rPr lang="fi-FI" sz="1800">
                <a:effectLst/>
                <a:latin typeface="Calibri" panose="020F0502020204030204" pitchFamily="34" charset="0"/>
                <a:ea typeface="Calibri" panose="020F0502020204030204" pitchFamily="34" charset="0"/>
                <a:cs typeface="Times New Roman" panose="02020603050405020304" pitchFamily="18" charset="0"/>
              </a:rPr>
            </a:br>
            <a:endParaRPr lang="fi-FI" sz="6000" b="1">
              <a:solidFill>
                <a:srgbClr val="1D0865"/>
              </a:solidFill>
              <a:latin typeface="Segoe UI Black" panose="020B0A02040204020203" pitchFamily="34" charset="0"/>
              <a:ea typeface="Segoe UI Black" panose="020B0A02040204020203" pitchFamily="34" charset="0"/>
              <a:cs typeface="Calibri" panose="020F0502020204030204" pitchFamily="34" charset="0"/>
            </a:endParaRPr>
          </a:p>
        </p:txBody>
      </p:sp>
    </p:spTree>
    <p:extLst>
      <p:ext uri="{BB962C8B-B14F-4D97-AF65-F5344CB8AC3E}">
        <p14:creationId xmlns:p14="http://schemas.microsoft.com/office/powerpoint/2010/main" val="20543579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Ellipsi 12">
            <a:extLst>
              <a:ext uri="{FF2B5EF4-FFF2-40B4-BE49-F238E27FC236}">
                <a16:creationId xmlns:a16="http://schemas.microsoft.com/office/drawing/2014/main" id="{F33E539F-F800-4D9D-A648-D38979304737}"/>
              </a:ext>
            </a:extLst>
          </p:cNvPr>
          <p:cNvSpPr/>
          <p:nvPr/>
        </p:nvSpPr>
        <p:spPr>
          <a:xfrm>
            <a:off x="6641307" y="2224755"/>
            <a:ext cx="308895" cy="308895"/>
          </a:xfrm>
          <a:prstGeom prst="ellipse">
            <a:avLst/>
          </a:prstGeom>
          <a:no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D0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Kuva 4" descr="Kuva, joka sisältää kohteen henkilö, seinä, mies&#10;&#10;Kuvaus luotu automaattisesti">
            <a:extLst>
              <a:ext uri="{FF2B5EF4-FFF2-40B4-BE49-F238E27FC236}">
                <a16:creationId xmlns:a16="http://schemas.microsoft.com/office/drawing/2014/main" id="{8AF2525F-B236-489D-8366-0C709FF4F779}"/>
              </a:ext>
            </a:extLst>
          </p:cNvPr>
          <p:cNvPicPr>
            <a:picLocks noChangeAspect="1"/>
          </p:cNvPicPr>
          <p:nvPr/>
        </p:nvPicPr>
        <p:blipFill rotWithShape="1">
          <a:blip r:embed="rId3">
            <a:extLst>
              <a:ext uri="{28A0092B-C50C-407E-A947-70E740481C1C}">
                <a14:useLocalDpi xmlns:a14="http://schemas.microsoft.com/office/drawing/2010/main" val="0"/>
              </a:ext>
            </a:extLst>
          </a:blip>
          <a:srcRect t="9403" r="9090" b="19035"/>
          <a:stretch/>
        </p:blipFill>
        <p:spPr>
          <a:xfrm>
            <a:off x="4572000" y="0"/>
            <a:ext cx="8766117" cy="6857990"/>
          </a:xfrm>
          <a:prstGeom prst="rect">
            <a:avLst/>
          </a:prstGeom>
          <a:ln>
            <a:noFill/>
          </a:ln>
        </p:spPr>
      </p:pic>
      <p:sp>
        <p:nvSpPr>
          <p:cNvPr id="17"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flip="none" rotWithShape="1">
            <a:gsLst>
              <a:gs pos="0">
                <a:srgbClr val="1D0862">
                  <a:shade val="30000"/>
                  <a:satMod val="115000"/>
                </a:srgbClr>
              </a:gs>
              <a:gs pos="50000">
                <a:srgbClr val="1D0862">
                  <a:shade val="67500"/>
                  <a:satMod val="115000"/>
                </a:srgbClr>
              </a:gs>
              <a:gs pos="100000">
                <a:srgbClr val="1D0862">
                  <a:shade val="100000"/>
                  <a:satMod val="115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Alaotsikko 2">
            <a:extLst>
              <a:ext uri="{FF2B5EF4-FFF2-40B4-BE49-F238E27FC236}">
                <a16:creationId xmlns:a16="http://schemas.microsoft.com/office/drawing/2014/main" id="{7C64486F-F9A4-4412-A6E8-120D6118F6DE}"/>
              </a:ext>
            </a:extLst>
          </p:cNvPr>
          <p:cNvSpPr>
            <a:spLocks noGrp="1"/>
          </p:cNvSpPr>
          <p:nvPr>
            <p:ph type="subTitle" idx="1"/>
          </p:nvPr>
        </p:nvSpPr>
        <p:spPr>
          <a:xfrm>
            <a:off x="338667" y="508307"/>
            <a:ext cx="8928937" cy="1208141"/>
          </a:xfrm>
        </p:spPr>
        <p:txBody>
          <a:bodyPr>
            <a:noAutofit/>
          </a:bodyPr>
          <a:lstStyle/>
          <a:p>
            <a:pPr algn="l"/>
            <a:r>
              <a:rPr lang="en-GB" sz="4800" b="1" spc="300">
                <a:latin typeface="Segoe UI Black" panose="020B0A02040204020203" pitchFamily="34" charset="0"/>
                <a:ea typeface="Segoe UI Black" panose="020B0A02040204020203" pitchFamily="34" charset="0"/>
                <a:cs typeface="Segoe UI" panose="020B0502040204020203" pitchFamily="34" charset="0"/>
              </a:rPr>
              <a:t>Wearable technology</a:t>
            </a:r>
            <a:endParaRPr lang="en-US" sz="4800" b="1">
              <a:latin typeface="Segoe UI Black" panose="020B0A02040204020203" pitchFamily="34" charset="0"/>
              <a:ea typeface="Segoe UI Black" panose="020B0A02040204020203" pitchFamily="34" charset="0"/>
              <a:cs typeface="Segoe UI" panose="020B0502040204020203" pitchFamily="34" charset="0"/>
            </a:endParaRPr>
          </a:p>
        </p:txBody>
      </p:sp>
      <p:sp>
        <p:nvSpPr>
          <p:cNvPr id="19" name="Ellipsi 18">
            <a:extLst>
              <a:ext uri="{FF2B5EF4-FFF2-40B4-BE49-F238E27FC236}">
                <a16:creationId xmlns:a16="http://schemas.microsoft.com/office/drawing/2014/main" id="{1B66ACFF-928E-4593-9BBD-74B5B3F7A2E7}"/>
              </a:ext>
            </a:extLst>
          </p:cNvPr>
          <p:cNvSpPr/>
          <p:nvPr/>
        </p:nvSpPr>
        <p:spPr>
          <a:xfrm rot="8855947" flipH="1">
            <a:off x="6246217" y="2632152"/>
            <a:ext cx="319989" cy="319989"/>
          </a:xfrm>
          <a:prstGeom prst="ellipse">
            <a:avLst/>
          </a:prstGeom>
          <a:noFill/>
          <a:ln w="571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kstiruutu 1">
            <a:extLst>
              <a:ext uri="{FF2B5EF4-FFF2-40B4-BE49-F238E27FC236}">
                <a16:creationId xmlns:a16="http://schemas.microsoft.com/office/drawing/2014/main" id="{B3587FB2-EB4F-42D1-B079-52BB6D3E39B7}"/>
              </a:ext>
            </a:extLst>
          </p:cNvPr>
          <p:cNvSpPr txBox="1"/>
          <p:nvPr/>
        </p:nvSpPr>
        <p:spPr>
          <a:xfrm>
            <a:off x="338667" y="1899799"/>
            <a:ext cx="7167033" cy="4753096"/>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en-GB" sz="2000" b="1" dirty="0">
                <a:effectLst/>
                <a:latin typeface="Segoe UI" panose="020B0502040204020203" pitchFamily="34" charset="0"/>
                <a:ea typeface="Calibri" panose="020F0502020204030204" pitchFamily="34" charset="0"/>
                <a:cs typeface="Segoe UI" panose="020B0502040204020203" pitchFamily="34" charset="0"/>
              </a:rPr>
              <a:t>Wearable devices such as VR headsets and smart </a:t>
            </a:r>
          </a:p>
          <a:p>
            <a:pPr lvl="0">
              <a:lnSpc>
                <a:spcPct val="107000"/>
              </a:lnSpc>
            </a:pPr>
            <a:r>
              <a:rPr lang="en-GB" sz="2000" b="1" dirty="0">
                <a:effectLst/>
                <a:latin typeface="Segoe UI" panose="020B0502040204020203" pitchFamily="34" charset="0"/>
                <a:ea typeface="Calibri" panose="020F0502020204030204" pitchFamily="34" charset="0"/>
                <a:cs typeface="Segoe UI" panose="020B0502040204020203" pitchFamily="34" charset="0"/>
              </a:rPr>
              <a:t>     glasses are very familiar devices.</a:t>
            </a:r>
          </a:p>
          <a:p>
            <a:pPr lvl="0">
              <a:lnSpc>
                <a:spcPct val="107000"/>
              </a:lnSpc>
            </a:pPr>
            <a:endParaRPr lang="fi-FI" sz="2000" b="1" dirty="0">
              <a:effectLst/>
              <a:latin typeface="Segoe UI" panose="020B0502040204020203" pitchFamily="34" charset="0"/>
              <a:ea typeface="Calibri" panose="020F0502020204030204" pitchFamily="34" charset="0"/>
              <a:cs typeface="Segoe UI" panose="020B0502040204020203" pitchFamily="34" charset="0"/>
            </a:endParaRPr>
          </a:p>
          <a:p>
            <a:pPr marL="342900" lvl="0" indent="-342900">
              <a:lnSpc>
                <a:spcPct val="107000"/>
              </a:lnSpc>
              <a:buFont typeface="Symbol" panose="05050102010706020507" pitchFamily="18" charset="2"/>
              <a:buChar char=""/>
            </a:pPr>
            <a:r>
              <a:rPr lang="en-GB" sz="2000" b="1" dirty="0">
                <a:effectLst/>
                <a:latin typeface="Segoe UI" panose="020B0502040204020203" pitchFamily="34" charset="0"/>
                <a:ea typeface="Calibri" panose="020F0502020204030204" pitchFamily="34" charset="0"/>
                <a:cs typeface="Segoe UI" panose="020B0502040204020203" pitchFamily="34" charset="0"/>
              </a:rPr>
              <a:t>They’re not just games accessories - devices are used </a:t>
            </a:r>
          </a:p>
          <a:p>
            <a:pPr lvl="0">
              <a:lnSpc>
                <a:spcPct val="107000"/>
              </a:lnSpc>
            </a:pPr>
            <a:r>
              <a:rPr lang="en-GB" sz="2000" b="1" dirty="0">
                <a:effectLst/>
                <a:latin typeface="Segoe UI" panose="020B0502040204020203" pitchFamily="34" charset="0"/>
                <a:ea typeface="Calibri" panose="020F0502020204030204" pitchFamily="34" charset="0"/>
                <a:cs typeface="Segoe UI" panose="020B0502040204020203" pitchFamily="34" charset="0"/>
              </a:rPr>
              <a:t>     in areas like fashion retail, the health sector, </a:t>
            </a:r>
          </a:p>
          <a:p>
            <a:pPr lvl="0">
              <a:lnSpc>
                <a:spcPct val="107000"/>
              </a:lnSpc>
            </a:pPr>
            <a:r>
              <a:rPr lang="en-GB" sz="2000" b="1" dirty="0">
                <a:latin typeface="Segoe UI" panose="020B0502040204020203" pitchFamily="34" charset="0"/>
                <a:ea typeface="Calibri" panose="020F0502020204030204" pitchFamily="34" charset="0"/>
                <a:cs typeface="Segoe UI" panose="020B0502040204020203" pitchFamily="34" charset="0"/>
              </a:rPr>
              <a:t>     </a:t>
            </a:r>
            <a:r>
              <a:rPr lang="en-GB" sz="2000" b="1" dirty="0">
                <a:effectLst/>
                <a:latin typeface="Segoe UI" panose="020B0502040204020203" pitchFamily="34" charset="0"/>
                <a:ea typeface="Calibri" panose="020F0502020204030204" pitchFamily="34" charset="0"/>
                <a:cs typeface="Segoe UI" panose="020B0502040204020203" pitchFamily="34" charset="0"/>
              </a:rPr>
              <a:t>and manufacturing and logistics industries.</a:t>
            </a:r>
          </a:p>
          <a:p>
            <a:pPr lvl="0">
              <a:lnSpc>
                <a:spcPct val="107000"/>
              </a:lnSpc>
            </a:pPr>
            <a:endParaRPr lang="fi-FI" sz="2000" b="1" dirty="0">
              <a:effectLst/>
              <a:latin typeface="Segoe UI" panose="020B0502040204020203" pitchFamily="34" charset="0"/>
              <a:ea typeface="Calibri" panose="020F0502020204030204" pitchFamily="34" charset="0"/>
              <a:cs typeface="Segoe UI" panose="020B0502040204020203" pitchFamily="34" charset="0"/>
            </a:endParaRPr>
          </a:p>
          <a:p>
            <a:pPr marL="342900" lvl="0" indent="-342900">
              <a:lnSpc>
                <a:spcPct val="107000"/>
              </a:lnSpc>
              <a:spcAft>
                <a:spcPts val="800"/>
              </a:spcAft>
              <a:buFont typeface="Symbol" panose="05050102010706020507" pitchFamily="18" charset="2"/>
              <a:buChar char=""/>
            </a:pPr>
            <a:r>
              <a:rPr lang="en-GB" sz="2000" b="1" dirty="0">
                <a:effectLst/>
                <a:latin typeface="Segoe UI" panose="020B0502040204020203" pitchFamily="34" charset="0"/>
                <a:ea typeface="Calibri" panose="020F0502020204030204" pitchFamily="34" charset="0"/>
                <a:cs typeface="Segoe UI" panose="020B0502040204020203" pitchFamily="34" charset="0"/>
              </a:rPr>
              <a:t>The rise of wearable tech is unstoppable – the global wearable healthcare devices market is projected to reach 46.6 billion US dollars by 2025, an increase from 18.4 billion US dollars in 2020. (Source: Wearable Healthcare Devices Market report from Markets and Markets, December 2021)</a:t>
            </a:r>
            <a:endParaRPr lang="fi-FI" sz="2000" b="1" dirty="0">
              <a:effectLst/>
              <a:latin typeface="Segoe UI" panose="020B0502040204020203" pitchFamily="34" charset="0"/>
              <a:ea typeface="Calibri" panose="020F0502020204030204" pitchFamily="34" charset="0"/>
              <a:cs typeface="Segoe UI" panose="020B0502040204020203" pitchFamily="34" charset="0"/>
            </a:endParaRPr>
          </a:p>
          <a:p>
            <a:endParaRPr lang="fi-FI" dirty="0"/>
          </a:p>
        </p:txBody>
      </p:sp>
    </p:spTree>
    <p:extLst>
      <p:ext uri="{BB962C8B-B14F-4D97-AF65-F5344CB8AC3E}">
        <p14:creationId xmlns:p14="http://schemas.microsoft.com/office/powerpoint/2010/main" val="5409596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6043A868-7017-46A8-BEAD-D4CFE190C655}"/>
              </a:ext>
            </a:extLst>
          </p:cNvPr>
          <p:cNvPicPr>
            <a:picLocks noChangeAspect="1"/>
          </p:cNvPicPr>
          <p:nvPr/>
        </p:nvPicPr>
        <p:blipFill>
          <a:blip r:embed="rId3"/>
          <a:stretch>
            <a:fillRect/>
          </a:stretch>
        </p:blipFill>
        <p:spPr>
          <a:xfrm>
            <a:off x="-1" y="1"/>
            <a:ext cx="5857155" cy="6857999"/>
          </a:xfrm>
          <a:prstGeom prst="rect">
            <a:avLst/>
          </a:prstGeom>
        </p:spPr>
      </p:pic>
      <p:pic>
        <p:nvPicPr>
          <p:cNvPr id="5" name="Kuva 4">
            <a:extLst>
              <a:ext uri="{FF2B5EF4-FFF2-40B4-BE49-F238E27FC236}">
                <a16:creationId xmlns:a16="http://schemas.microsoft.com/office/drawing/2014/main" id="{16AA57D9-91C1-405C-A9AB-021710DBD70B}"/>
              </a:ext>
            </a:extLst>
          </p:cNvPr>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1" y="0"/>
            <a:ext cx="5857155" cy="6858000"/>
          </a:xfrm>
          <a:prstGeom prst="rect">
            <a:avLst/>
          </a:prstGeom>
        </p:spPr>
      </p:pic>
      <p:pic>
        <p:nvPicPr>
          <p:cNvPr id="24" name="Kuva 23">
            <a:extLst>
              <a:ext uri="{FF2B5EF4-FFF2-40B4-BE49-F238E27FC236}">
                <a16:creationId xmlns:a16="http://schemas.microsoft.com/office/drawing/2014/main" id="{F9B58A6B-8231-4A1C-B664-F1084C7EB6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6097" y="8869028"/>
            <a:ext cx="253984" cy="499639"/>
          </a:xfrm>
          <a:prstGeom prst="rect">
            <a:avLst/>
          </a:prstGeom>
        </p:spPr>
      </p:pic>
      <p:sp>
        <p:nvSpPr>
          <p:cNvPr id="6" name="Tekstiruutu 5">
            <a:extLst>
              <a:ext uri="{FF2B5EF4-FFF2-40B4-BE49-F238E27FC236}">
                <a16:creationId xmlns:a16="http://schemas.microsoft.com/office/drawing/2014/main" id="{F83F84F9-169E-454E-8662-08358C18699D}"/>
              </a:ext>
            </a:extLst>
          </p:cNvPr>
          <p:cNvSpPr txBox="1"/>
          <p:nvPr/>
        </p:nvSpPr>
        <p:spPr>
          <a:xfrm>
            <a:off x="595902" y="2615494"/>
            <a:ext cx="4665347" cy="2828338"/>
          </a:xfrm>
          <a:prstGeom prst="rect">
            <a:avLst/>
          </a:prstGeom>
          <a:noFill/>
        </p:spPr>
        <p:txBody>
          <a:bodyPr wrap="square" lIns="91440" tIns="45720" rIns="91440" bIns="45720" anchor="t">
            <a:spAutoFit/>
          </a:bodyPr>
          <a:lstStyle/>
          <a:p>
            <a:pPr algn="ctr">
              <a:spcAft>
                <a:spcPts val="600"/>
              </a:spcAft>
            </a:pPr>
            <a:r>
              <a:rPr lang="en-GB" sz="4800" b="1"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Decentralised servers</a:t>
            </a:r>
          </a:p>
          <a:p>
            <a:pPr>
              <a:spcAft>
                <a:spcPts val="600"/>
              </a:spcAft>
            </a:pPr>
            <a:endParaRPr lang="en-US" sz="4800" b="1" dirty="0">
              <a:solidFill>
                <a:schemeClr val="bg1"/>
              </a:solidFill>
              <a:latin typeface="Segoe UI Black" panose="020B0A02040204020203" pitchFamily="34" charset="0"/>
              <a:ea typeface="Segoe UI Black" panose="020B0A02040204020203" pitchFamily="34" charset="0"/>
              <a:cs typeface="Segoe UI" panose="020B0502040204020203" pitchFamily="34" charset="0"/>
            </a:endParaRPr>
          </a:p>
          <a:p>
            <a:pPr marL="342900" indent="-342900">
              <a:lnSpc>
                <a:spcPct val="107000"/>
              </a:lnSpc>
              <a:spcAft>
                <a:spcPts val="800"/>
              </a:spcAft>
              <a:buFont typeface="Arial" panose="020B0604020202020204" pitchFamily="34" charset="0"/>
              <a:buChar char="•"/>
            </a:pPr>
            <a:endParaRPr lang="en-GB" sz="2400" b="1" dirty="0">
              <a:solidFill>
                <a:schemeClr val="bg1"/>
              </a:solidFill>
              <a:latin typeface="Segoe UI" panose="020B0502040204020203" pitchFamily="34" charset="0"/>
              <a:ea typeface="Segoe UI Black" panose="020B0A02040204020203" pitchFamily="34" charset="0"/>
              <a:cs typeface="Segoe UI" panose="020B0502040204020203" pitchFamily="34" charset="0"/>
            </a:endParaRPr>
          </a:p>
        </p:txBody>
      </p:sp>
      <p:sp>
        <p:nvSpPr>
          <p:cNvPr id="3" name="Tekstiruutu 2">
            <a:extLst>
              <a:ext uri="{FF2B5EF4-FFF2-40B4-BE49-F238E27FC236}">
                <a16:creationId xmlns:a16="http://schemas.microsoft.com/office/drawing/2014/main" id="{68AFC13E-7D9D-4A23-8F7E-C28544CAEEBD}"/>
              </a:ext>
            </a:extLst>
          </p:cNvPr>
          <p:cNvSpPr txBox="1"/>
          <p:nvPr/>
        </p:nvSpPr>
        <p:spPr>
          <a:xfrm>
            <a:off x="6334848" y="431064"/>
            <a:ext cx="5520905" cy="5995872"/>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en-GB" sz="2000" b="1" dirty="0">
                <a:solidFill>
                  <a:srgbClr val="1D0865"/>
                </a:solidFill>
                <a:effectLst/>
                <a:latin typeface="Segoe UI" panose="020B0502040204020203" pitchFamily="34" charset="0"/>
                <a:ea typeface="Calibri" panose="020F0502020204030204" pitchFamily="34" charset="0"/>
                <a:cs typeface="Segoe UI" panose="020B0502040204020203" pitchFamily="34" charset="0"/>
              </a:rPr>
              <a:t>Currently, in order to access a website or internet-based service, we are often relying on a single database stored on a cloud server.</a:t>
            </a:r>
          </a:p>
          <a:p>
            <a:pPr lvl="0">
              <a:lnSpc>
                <a:spcPct val="107000"/>
              </a:lnSpc>
            </a:pPr>
            <a:endParaRPr lang="fi-FI" sz="2000" b="1" dirty="0">
              <a:solidFill>
                <a:srgbClr val="1D0865"/>
              </a:solidFill>
              <a:effectLst/>
              <a:latin typeface="Segoe UI" panose="020B0502040204020203" pitchFamily="34" charset="0"/>
              <a:ea typeface="Calibri" panose="020F0502020204030204" pitchFamily="34" charset="0"/>
              <a:cs typeface="Segoe UI" panose="020B0502040204020203" pitchFamily="34" charset="0"/>
            </a:endParaRPr>
          </a:p>
          <a:p>
            <a:pPr marL="342900" lvl="0" indent="-342900">
              <a:lnSpc>
                <a:spcPct val="107000"/>
              </a:lnSpc>
              <a:buFont typeface="Symbol" panose="05050102010706020507" pitchFamily="18" charset="2"/>
              <a:buChar char=""/>
            </a:pPr>
            <a:r>
              <a:rPr lang="en-GB" sz="2000" b="1" dirty="0">
                <a:solidFill>
                  <a:srgbClr val="1D0865"/>
                </a:solidFill>
                <a:effectLst/>
                <a:latin typeface="Segoe UI" panose="020B0502040204020203" pitchFamily="34" charset="0"/>
                <a:ea typeface="Calibri" panose="020F0502020204030204" pitchFamily="34" charset="0"/>
                <a:cs typeface="Segoe UI" panose="020B0502040204020203" pitchFamily="34" charset="0"/>
              </a:rPr>
              <a:t>Thanks to the blockchain, peer-to-peer networks of nodes would help power decentralised servers to keep the metaverse open for business. As these servers are decentralised, anyone can write to it and the 'machine' cannot be owned by a single entity.</a:t>
            </a:r>
          </a:p>
          <a:p>
            <a:pPr lvl="0">
              <a:lnSpc>
                <a:spcPct val="107000"/>
              </a:lnSpc>
            </a:pPr>
            <a:endParaRPr lang="fi-FI" sz="2000" b="1" dirty="0">
              <a:solidFill>
                <a:srgbClr val="1D0865"/>
              </a:solidFill>
              <a:effectLst/>
              <a:latin typeface="Segoe UI" panose="020B0502040204020203" pitchFamily="34" charset="0"/>
              <a:ea typeface="Calibri" panose="020F0502020204030204" pitchFamily="34" charset="0"/>
              <a:cs typeface="Segoe UI" panose="020B0502040204020203" pitchFamily="34" charset="0"/>
            </a:endParaRPr>
          </a:p>
          <a:p>
            <a:pPr marL="342900" lvl="0" indent="-342900">
              <a:lnSpc>
                <a:spcPct val="107000"/>
              </a:lnSpc>
              <a:spcAft>
                <a:spcPts val="800"/>
              </a:spcAft>
              <a:buFont typeface="Symbol" panose="05050102010706020507" pitchFamily="18" charset="2"/>
              <a:buChar char=""/>
            </a:pPr>
            <a:r>
              <a:rPr lang="en-GB" sz="2000" b="1" dirty="0">
                <a:solidFill>
                  <a:srgbClr val="1D0865"/>
                </a:solidFill>
                <a:effectLst/>
                <a:latin typeface="Segoe UI" panose="020B0502040204020203" pitchFamily="34" charset="0"/>
                <a:ea typeface="Calibri" panose="020F0502020204030204" pitchFamily="34" charset="0"/>
                <a:cs typeface="Segoe UI" panose="020B0502040204020203" pitchFamily="34" charset="0"/>
              </a:rPr>
              <a:t>In addition to increased system reliability and scale, the blockchain's unalterable and encrypted attributes means that there is greater protection against fraud and other unauthorised activities.</a:t>
            </a:r>
            <a:endParaRPr lang="fi-FI" sz="2000" b="1" dirty="0">
              <a:solidFill>
                <a:srgbClr val="1D0865"/>
              </a:solidFill>
              <a:effectLst/>
              <a:latin typeface="Segoe UI" panose="020B0502040204020203"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52064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6043A868-7017-46A8-BEAD-D4CFE190C655}"/>
              </a:ext>
            </a:extLst>
          </p:cNvPr>
          <p:cNvPicPr>
            <a:picLocks noChangeAspect="1"/>
          </p:cNvPicPr>
          <p:nvPr/>
        </p:nvPicPr>
        <p:blipFill>
          <a:blip r:embed="rId3"/>
          <a:stretch>
            <a:fillRect/>
          </a:stretch>
        </p:blipFill>
        <p:spPr>
          <a:xfrm>
            <a:off x="6334845" y="0"/>
            <a:ext cx="5857155" cy="6857999"/>
          </a:xfrm>
          <a:prstGeom prst="rect">
            <a:avLst/>
          </a:prstGeom>
        </p:spPr>
      </p:pic>
      <p:pic>
        <p:nvPicPr>
          <p:cNvPr id="5" name="Kuva 4">
            <a:extLst>
              <a:ext uri="{FF2B5EF4-FFF2-40B4-BE49-F238E27FC236}">
                <a16:creationId xmlns:a16="http://schemas.microsoft.com/office/drawing/2014/main" id="{16AA57D9-91C1-405C-A9AB-021710DBD70B}"/>
              </a:ext>
            </a:extLst>
          </p:cNvPr>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6334844" y="-1"/>
            <a:ext cx="5857155" cy="6858000"/>
          </a:xfrm>
          <a:prstGeom prst="rect">
            <a:avLst/>
          </a:prstGeom>
        </p:spPr>
      </p:pic>
      <p:pic>
        <p:nvPicPr>
          <p:cNvPr id="24" name="Kuva 23">
            <a:extLst>
              <a:ext uri="{FF2B5EF4-FFF2-40B4-BE49-F238E27FC236}">
                <a16:creationId xmlns:a16="http://schemas.microsoft.com/office/drawing/2014/main" id="{F9B58A6B-8231-4A1C-B664-F1084C7EB6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6097" y="8869028"/>
            <a:ext cx="253984" cy="499639"/>
          </a:xfrm>
          <a:prstGeom prst="rect">
            <a:avLst/>
          </a:prstGeom>
        </p:spPr>
      </p:pic>
      <p:sp>
        <p:nvSpPr>
          <p:cNvPr id="6" name="Tekstiruutu 5">
            <a:extLst>
              <a:ext uri="{FF2B5EF4-FFF2-40B4-BE49-F238E27FC236}">
                <a16:creationId xmlns:a16="http://schemas.microsoft.com/office/drawing/2014/main" id="{F83F84F9-169E-454E-8662-08358C18699D}"/>
              </a:ext>
            </a:extLst>
          </p:cNvPr>
          <p:cNvSpPr txBox="1"/>
          <p:nvPr/>
        </p:nvSpPr>
        <p:spPr>
          <a:xfrm>
            <a:off x="6951558" y="2615493"/>
            <a:ext cx="4665347" cy="2828338"/>
          </a:xfrm>
          <a:prstGeom prst="rect">
            <a:avLst/>
          </a:prstGeom>
          <a:noFill/>
        </p:spPr>
        <p:txBody>
          <a:bodyPr wrap="square" lIns="91440" tIns="45720" rIns="91440" bIns="45720" anchor="t">
            <a:spAutoFit/>
          </a:bodyPr>
          <a:lstStyle/>
          <a:p>
            <a:pPr algn="ctr">
              <a:spcAft>
                <a:spcPts val="600"/>
              </a:spcAft>
            </a:pPr>
            <a:r>
              <a:rPr lang="en-GB" sz="4800" b="1"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Decentralised networks</a:t>
            </a:r>
          </a:p>
          <a:p>
            <a:pPr>
              <a:spcAft>
                <a:spcPts val="600"/>
              </a:spcAft>
            </a:pPr>
            <a:endParaRPr lang="en-US" sz="4800" b="1" dirty="0">
              <a:solidFill>
                <a:schemeClr val="bg1"/>
              </a:solidFill>
              <a:latin typeface="Segoe UI Black" panose="020B0A02040204020203" pitchFamily="34" charset="0"/>
              <a:ea typeface="Segoe UI Black" panose="020B0A02040204020203" pitchFamily="34" charset="0"/>
              <a:cs typeface="Segoe UI" panose="020B0502040204020203" pitchFamily="34" charset="0"/>
            </a:endParaRPr>
          </a:p>
          <a:p>
            <a:pPr marL="342900" indent="-342900">
              <a:lnSpc>
                <a:spcPct val="107000"/>
              </a:lnSpc>
              <a:spcAft>
                <a:spcPts val="800"/>
              </a:spcAft>
              <a:buFont typeface="Arial" panose="020B0604020202020204" pitchFamily="34" charset="0"/>
              <a:buChar char="•"/>
            </a:pPr>
            <a:endParaRPr lang="en-GB" sz="2400" b="1" dirty="0">
              <a:solidFill>
                <a:schemeClr val="bg1"/>
              </a:solidFill>
              <a:latin typeface="Segoe UI" panose="020B0502040204020203" pitchFamily="34" charset="0"/>
              <a:ea typeface="Segoe UI Black" panose="020B0A02040204020203" pitchFamily="34" charset="0"/>
              <a:cs typeface="Segoe UI" panose="020B0502040204020203" pitchFamily="34" charset="0"/>
            </a:endParaRPr>
          </a:p>
        </p:txBody>
      </p:sp>
      <p:sp>
        <p:nvSpPr>
          <p:cNvPr id="3" name="Tekstiruutu 2">
            <a:extLst>
              <a:ext uri="{FF2B5EF4-FFF2-40B4-BE49-F238E27FC236}">
                <a16:creationId xmlns:a16="http://schemas.microsoft.com/office/drawing/2014/main" id="{68AFC13E-7D9D-4A23-8F7E-C28544CAEEBD}"/>
              </a:ext>
            </a:extLst>
          </p:cNvPr>
          <p:cNvSpPr txBox="1"/>
          <p:nvPr/>
        </p:nvSpPr>
        <p:spPr>
          <a:xfrm>
            <a:off x="336252" y="661574"/>
            <a:ext cx="5520905" cy="5534849"/>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en-GB" sz="2000" b="1" dirty="0">
                <a:solidFill>
                  <a:srgbClr val="1D0865"/>
                </a:solidFill>
                <a:latin typeface="Segoe UI" panose="020B0502040204020203" pitchFamily="34" charset="0"/>
                <a:cs typeface="Segoe UI" panose="020B0502040204020203" pitchFamily="34" charset="0"/>
              </a:rPr>
              <a:t>75% of enterprise-generated data will be created and processed outside traditional centralised data centres/clouds by 2025 </a:t>
            </a:r>
            <a:r>
              <a:rPr lang="en-GB" sz="1600" dirty="0">
                <a:solidFill>
                  <a:srgbClr val="1D0865"/>
                </a:solidFill>
                <a:latin typeface="Segoe UI" panose="020B0502040204020203" pitchFamily="34" charset="0"/>
                <a:cs typeface="Segoe UI" panose="020B0502040204020203" pitchFamily="34" charset="0"/>
              </a:rPr>
              <a:t>(Source: What Edge Computing Means for Infrastructure and Operations Leaders, Gartner, 2018)</a:t>
            </a:r>
          </a:p>
          <a:p>
            <a:pPr lvl="0">
              <a:lnSpc>
                <a:spcPct val="107000"/>
              </a:lnSpc>
            </a:pPr>
            <a:endParaRPr lang="fi-FI" sz="2000" b="1" dirty="0">
              <a:solidFill>
                <a:srgbClr val="1D0865"/>
              </a:solidFill>
              <a:latin typeface="Segoe UI" panose="020B0502040204020203" pitchFamily="34" charset="0"/>
              <a:cs typeface="Segoe UI" panose="020B0502040204020203" pitchFamily="34" charset="0"/>
            </a:endParaRPr>
          </a:p>
          <a:p>
            <a:pPr marL="342900" lvl="0" indent="-342900">
              <a:lnSpc>
                <a:spcPct val="107000"/>
              </a:lnSpc>
              <a:buFont typeface="Symbol" panose="05050102010706020507" pitchFamily="18" charset="2"/>
              <a:buChar char=""/>
            </a:pPr>
            <a:r>
              <a:rPr lang="en-US" sz="2000" b="1" dirty="0">
                <a:solidFill>
                  <a:srgbClr val="1D0865"/>
                </a:solidFill>
                <a:latin typeface="Segoe UI" panose="020B0502040204020203" pitchFamily="34" charset="0"/>
                <a:cs typeface="Segoe UI" panose="020B0502040204020203" pitchFamily="34" charset="0"/>
              </a:rPr>
              <a:t>Like with servers, the connection would rely on a peer-to-peer network that is built on a community of users where no single entity is ever in complete control.</a:t>
            </a:r>
          </a:p>
          <a:p>
            <a:pPr lvl="0">
              <a:lnSpc>
                <a:spcPct val="107000"/>
              </a:lnSpc>
            </a:pPr>
            <a:endParaRPr lang="fi-FI" sz="2000" b="1" dirty="0">
              <a:solidFill>
                <a:srgbClr val="1D0865"/>
              </a:solidFill>
              <a:latin typeface="Segoe UI" panose="020B0502040204020203" pitchFamily="34" charset="0"/>
              <a:cs typeface="Segoe UI" panose="020B0502040204020203" pitchFamily="34" charset="0"/>
            </a:endParaRPr>
          </a:p>
          <a:p>
            <a:pPr marL="342900" lvl="0" indent="-342900">
              <a:lnSpc>
                <a:spcPct val="107000"/>
              </a:lnSpc>
              <a:spcAft>
                <a:spcPts val="800"/>
              </a:spcAft>
              <a:buFont typeface="Symbol" panose="05050102010706020507" pitchFamily="18" charset="2"/>
              <a:buChar char=""/>
            </a:pPr>
            <a:r>
              <a:rPr lang="en-US" sz="2000" b="1" dirty="0">
                <a:solidFill>
                  <a:srgbClr val="1D0865"/>
                </a:solidFill>
                <a:latin typeface="Segoe UI" panose="020B0502040204020203" pitchFamily="34" charset="0"/>
                <a:cs typeface="Segoe UI" panose="020B0502040204020203" pitchFamily="34" charset="0"/>
              </a:rPr>
              <a:t>Benefits of this include greater system reliability, faster performance, increased scalability and greater privacy. </a:t>
            </a:r>
            <a:r>
              <a:rPr lang="en-GB" sz="2000" b="1" dirty="0">
                <a:solidFill>
                  <a:srgbClr val="1D0865"/>
                </a:solidFill>
                <a:latin typeface="Segoe UI" panose="020B0502040204020203" pitchFamily="34" charset="0"/>
                <a:cs typeface="Segoe UI" panose="020B0502040204020203" pitchFamily="34" charset="0"/>
              </a:rPr>
              <a:t>In the future, this will also be a cheaper connection option for users and will save a lot of bandwidth.</a:t>
            </a:r>
            <a:endParaRPr lang="fi-FI" sz="2000" b="1" dirty="0">
              <a:solidFill>
                <a:srgbClr val="1D0865"/>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1025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6043A868-7017-46A8-BEAD-D4CFE190C655}"/>
              </a:ext>
            </a:extLst>
          </p:cNvPr>
          <p:cNvPicPr>
            <a:picLocks noChangeAspect="1"/>
          </p:cNvPicPr>
          <p:nvPr/>
        </p:nvPicPr>
        <p:blipFill>
          <a:blip r:embed="rId3"/>
          <a:stretch>
            <a:fillRect/>
          </a:stretch>
        </p:blipFill>
        <p:spPr>
          <a:xfrm>
            <a:off x="0" y="1"/>
            <a:ext cx="12192000" cy="6857999"/>
          </a:xfrm>
          <a:prstGeom prst="rect">
            <a:avLst/>
          </a:prstGeom>
        </p:spPr>
      </p:pic>
      <p:pic>
        <p:nvPicPr>
          <p:cNvPr id="5" name="Kuva 4">
            <a:extLst>
              <a:ext uri="{FF2B5EF4-FFF2-40B4-BE49-F238E27FC236}">
                <a16:creationId xmlns:a16="http://schemas.microsoft.com/office/drawing/2014/main" id="{16AA57D9-91C1-405C-A9AB-021710DBD70B}"/>
              </a:ext>
            </a:extLst>
          </p:cNvPr>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24" name="Kuva 23">
            <a:extLst>
              <a:ext uri="{FF2B5EF4-FFF2-40B4-BE49-F238E27FC236}">
                <a16:creationId xmlns:a16="http://schemas.microsoft.com/office/drawing/2014/main" id="{F9B58A6B-8231-4A1C-B664-F1084C7EB6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6097" y="8869028"/>
            <a:ext cx="253984" cy="499639"/>
          </a:xfrm>
          <a:prstGeom prst="rect">
            <a:avLst/>
          </a:prstGeom>
        </p:spPr>
      </p:pic>
      <p:sp>
        <p:nvSpPr>
          <p:cNvPr id="6" name="Tekstiruutu 5">
            <a:extLst>
              <a:ext uri="{FF2B5EF4-FFF2-40B4-BE49-F238E27FC236}">
                <a16:creationId xmlns:a16="http://schemas.microsoft.com/office/drawing/2014/main" id="{F83F84F9-169E-454E-8662-08358C18699D}"/>
              </a:ext>
            </a:extLst>
          </p:cNvPr>
          <p:cNvSpPr txBox="1"/>
          <p:nvPr/>
        </p:nvSpPr>
        <p:spPr>
          <a:xfrm>
            <a:off x="348600" y="-178691"/>
            <a:ext cx="11462962" cy="6845207"/>
          </a:xfrm>
          <a:prstGeom prst="rect">
            <a:avLst/>
          </a:prstGeom>
          <a:noFill/>
        </p:spPr>
        <p:txBody>
          <a:bodyPr wrap="square" lIns="91440" tIns="45720" rIns="91440" bIns="45720" anchor="t">
            <a:spAutoFit/>
          </a:bodyPr>
          <a:lstStyle/>
          <a:p>
            <a:pPr>
              <a:spcAft>
                <a:spcPts val="600"/>
              </a:spcAft>
            </a:pPr>
            <a:endParaRPr lang="en-GB" sz="4800" b="1">
              <a:solidFill>
                <a:schemeClr val="bg1"/>
              </a:solidFill>
              <a:latin typeface="Segoe UI Black" panose="020B0A02040204020203" pitchFamily="34" charset="0"/>
              <a:ea typeface="Segoe UI Black" panose="020B0A02040204020203" pitchFamily="34" charset="0"/>
              <a:cs typeface="Segoe UI" panose="020B0502040204020203" pitchFamily="34" charset="0"/>
            </a:endParaRPr>
          </a:p>
          <a:p>
            <a:pPr>
              <a:spcAft>
                <a:spcPts val="600"/>
              </a:spcAft>
            </a:pPr>
            <a:r>
              <a:rPr lang="en-GB" sz="4800" b="1">
                <a:solidFill>
                  <a:schemeClr val="bg1"/>
                </a:solidFill>
                <a:latin typeface="Segoe UI Black" panose="020B0A02040204020203" pitchFamily="34" charset="0"/>
                <a:ea typeface="Segoe UI Black" panose="020B0A02040204020203" pitchFamily="34" charset="0"/>
                <a:cs typeface="Segoe UI" panose="020B0502040204020203" pitchFamily="34" charset="0"/>
              </a:rPr>
              <a:t>The technological advances required</a:t>
            </a:r>
          </a:p>
          <a:p>
            <a:pPr>
              <a:spcAft>
                <a:spcPts val="600"/>
              </a:spcAft>
            </a:pPr>
            <a:endParaRPr lang="en-US" sz="3200" b="1">
              <a:solidFill>
                <a:schemeClr val="bg1"/>
              </a:solidFill>
              <a:latin typeface="Segoe UI Black" panose="020B0A02040204020203" pitchFamily="34" charset="0"/>
              <a:ea typeface="Segoe UI Black" panose="020B0A02040204020203" pitchFamily="34" charset="0"/>
              <a:cs typeface="Segoe UI" panose="020B0502040204020203" pitchFamily="34" charset="0"/>
            </a:endParaRPr>
          </a:p>
          <a:p>
            <a:pPr marL="342900" lvl="0" indent="-342900">
              <a:lnSpc>
                <a:spcPct val="107000"/>
              </a:lnSpc>
              <a:buFont typeface="Symbol" panose="05050102010706020507" pitchFamily="18" charset="2"/>
              <a:buChar char=""/>
            </a:pPr>
            <a:r>
              <a:rPr lang="en-GB" sz="2400" b="1">
                <a:solidFill>
                  <a:schemeClr val="bg1"/>
                </a:solidFill>
                <a:effectLst/>
                <a:latin typeface="Segoe UI" panose="020B0502040204020203" pitchFamily="34" charset="0"/>
                <a:ea typeface="Calibri" panose="020F0502020204030204" pitchFamily="34" charset="0"/>
                <a:cs typeface="Segoe UI" panose="020B0502040204020203" pitchFamily="34" charset="0"/>
              </a:rPr>
              <a:t>For the metaverse to be a seamless and satisfactory experience for everyone, the industry needs to:</a:t>
            </a:r>
          </a:p>
          <a:p>
            <a:pPr lvl="0">
              <a:lnSpc>
                <a:spcPct val="107000"/>
              </a:lnSpc>
            </a:pPr>
            <a:endParaRPr lang="en-GB" sz="2000" b="1">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p>
            <a:pPr marL="742950" lvl="1" indent="-285750">
              <a:lnSpc>
                <a:spcPct val="107000"/>
              </a:lnSpc>
              <a:buFont typeface="Courier New" panose="02070309020205020404" pitchFamily="49" charset="0"/>
              <a:buChar char="o"/>
            </a:pPr>
            <a:r>
              <a:rPr lang="en-GB" sz="2000" b="1">
                <a:solidFill>
                  <a:schemeClr val="bg1"/>
                </a:solidFill>
                <a:effectLst/>
                <a:latin typeface="Segoe UI" panose="020B0502040204020203" pitchFamily="34" charset="0"/>
                <a:ea typeface="Calibri" panose="020F0502020204030204" pitchFamily="34" charset="0"/>
                <a:cs typeface="Segoe UI" panose="020B0502040204020203" pitchFamily="34" charset="0"/>
              </a:rPr>
              <a:t>Significantly develop connectivity infrastructure so that users can have an uninterrupted journey into the metaverse with no turbulence.</a:t>
            </a:r>
          </a:p>
          <a:p>
            <a:pPr lvl="1">
              <a:lnSpc>
                <a:spcPct val="107000"/>
              </a:lnSpc>
            </a:pPr>
            <a:endParaRPr lang="fi-FI" sz="2000" b="1">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p>
            <a:pPr marL="742950" lvl="1" indent="-285750">
              <a:lnSpc>
                <a:spcPct val="107000"/>
              </a:lnSpc>
              <a:buFont typeface="Courier New" panose="02070309020205020404" pitchFamily="49" charset="0"/>
              <a:buChar char="o"/>
            </a:pPr>
            <a:r>
              <a:rPr lang="en-GB" sz="2000" b="1">
                <a:solidFill>
                  <a:schemeClr val="bg1"/>
                </a:solidFill>
                <a:effectLst/>
                <a:latin typeface="Segoe UI" panose="020B0502040204020203" pitchFamily="34" charset="0"/>
                <a:ea typeface="Calibri" panose="020F0502020204030204" pitchFamily="34" charset="0"/>
                <a:cs typeface="Segoe UI" panose="020B0502040204020203" pitchFamily="34" charset="0"/>
              </a:rPr>
              <a:t>Develop hardware that can generate power for processes such as data consolidation, rendering and synchronisation, artificial intelligence, and even motion capture for specific applications.</a:t>
            </a:r>
          </a:p>
          <a:p>
            <a:pPr lvl="1">
              <a:lnSpc>
                <a:spcPct val="107000"/>
              </a:lnSpc>
            </a:pPr>
            <a:endParaRPr lang="fi-FI" sz="2000" b="1">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p>
            <a:pPr marL="742950" lvl="1" indent="-285750">
              <a:lnSpc>
                <a:spcPct val="107000"/>
              </a:lnSpc>
              <a:spcAft>
                <a:spcPts val="800"/>
              </a:spcAft>
              <a:buFont typeface="Courier New" panose="02070309020205020404" pitchFamily="49" charset="0"/>
              <a:buChar char="o"/>
            </a:pPr>
            <a:r>
              <a:rPr lang="en-GB" sz="2000" b="1">
                <a:solidFill>
                  <a:schemeClr val="bg1"/>
                </a:solidFill>
                <a:effectLst/>
                <a:latin typeface="Segoe UI" panose="020B0502040204020203" pitchFamily="34" charset="0"/>
                <a:ea typeface="Calibri" panose="020F0502020204030204" pitchFamily="34" charset="0"/>
                <a:cs typeface="Segoe UI" panose="020B0502040204020203" pitchFamily="34" charset="0"/>
              </a:rPr>
              <a:t>Products and solutions must be accessible and easy-to-use from the user’s perspective in order to gain swift public buy-in.</a:t>
            </a:r>
            <a:endParaRPr lang="fi-FI" sz="2000" b="1">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p>
            <a:pPr marL="342900" indent="-342900">
              <a:lnSpc>
                <a:spcPct val="107000"/>
              </a:lnSpc>
              <a:spcAft>
                <a:spcPts val="800"/>
              </a:spcAft>
              <a:buFont typeface="Arial" panose="020B0604020202020204" pitchFamily="34" charset="0"/>
              <a:buChar char="•"/>
            </a:pPr>
            <a:endParaRPr lang="en-GB" sz="2400" b="1">
              <a:solidFill>
                <a:schemeClr val="bg1"/>
              </a:solidFill>
              <a:latin typeface="Segoe UI" panose="020B0502040204020203" pitchFamily="34" charset="0"/>
              <a:ea typeface="Segoe UI Black" panose="020B0A02040204020203" pitchFamily="34" charset="0"/>
              <a:cs typeface="Segoe UI" panose="020B0502040204020203" pitchFamily="34" charset="0"/>
            </a:endParaRPr>
          </a:p>
        </p:txBody>
      </p:sp>
    </p:spTree>
    <p:extLst>
      <p:ext uri="{BB962C8B-B14F-4D97-AF65-F5344CB8AC3E}">
        <p14:creationId xmlns:p14="http://schemas.microsoft.com/office/powerpoint/2010/main" val="154191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Kuva 21">
            <a:extLst>
              <a:ext uri="{FF2B5EF4-FFF2-40B4-BE49-F238E27FC236}">
                <a16:creationId xmlns:a16="http://schemas.microsoft.com/office/drawing/2014/main" id="{75659219-B4B3-4532-970B-AE0C9494BF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70" y="-61970"/>
            <a:ext cx="12302169" cy="6919970"/>
          </a:xfrm>
          <a:prstGeom prst="rect">
            <a:avLst/>
          </a:prstGeom>
        </p:spPr>
      </p:pic>
      <p:sp>
        <p:nvSpPr>
          <p:cNvPr id="21" name="Suorakulmio 20">
            <a:extLst>
              <a:ext uri="{FF2B5EF4-FFF2-40B4-BE49-F238E27FC236}">
                <a16:creationId xmlns:a16="http://schemas.microsoft.com/office/drawing/2014/main" id="{C21A2CD5-E4D0-4204-8BA0-86463873CD2C}"/>
              </a:ext>
            </a:extLst>
          </p:cNvPr>
          <p:cNvSpPr/>
          <p:nvPr/>
        </p:nvSpPr>
        <p:spPr>
          <a:xfrm>
            <a:off x="-238539" y="-48718"/>
            <a:ext cx="12441895" cy="6919969"/>
          </a:xfrm>
          <a:prstGeom prst="rect">
            <a:avLst/>
          </a:prstGeom>
          <a:gradFill flip="none" rotWithShape="1">
            <a:gsLst>
              <a:gs pos="680">
                <a:srgbClr val="130058">
                  <a:alpha val="84000"/>
                  <a:lumMod val="0"/>
                  <a:lumOff val="100000"/>
                </a:srgbClr>
              </a:gs>
              <a:gs pos="100000">
                <a:schemeClr val="bg1">
                  <a:lumMod val="100000"/>
                  <a:alpha val="9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7476BA27-E1B2-4C61-901A-9EFADC6DE0FE}"/>
              </a:ext>
            </a:extLst>
          </p:cNvPr>
          <p:cNvSpPr>
            <a:spLocks noGrp="1"/>
          </p:cNvSpPr>
          <p:nvPr>
            <p:ph type="title"/>
          </p:nvPr>
        </p:nvSpPr>
        <p:spPr>
          <a:xfrm>
            <a:off x="783114" y="2735232"/>
            <a:ext cx="10515600" cy="1325563"/>
          </a:xfrm>
        </p:spPr>
        <p:txBody>
          <a:bodyPr>
            <a:noAutofit/>
          </a:bodyPr>
          <a:lstStyle/>
          <a:p>
            <a:pPr algn="ctr"/>
            <a:r>
              <a:rPr lang="en-GB" sz="6000" b="1">
                <a:solidFill>
                  <a:srgbClr val="1D0865"/>
                </a:solidFill>
                <a:latin typeface="Segoe UI Black" panose="020B0A02040204020203" pitchFamily="34" charset="0"/>
                <a:ea typeface="Segoe UI Black" panose="020B0A02040204020203" pitchFamily="34" charset="0"/>
                <a:cs typeface="Calibri" panose="020F0502020204030204" pitchFamily="34" charset="0"/>
              </a:rPr>
              <a:t>ICT in Oulu – an overview</a:t>
            </a:r>
            <a:br>
              <a:rPr lang="fi-FI" sz="1800">
                <a:effectLst/>
                <a:latin typeface="Calibri" panose="020F0502020204030204" pitchFamily="34" charset="0"/>
                <a:ea typeface="Calibri" panose="020F0502020204030204" pitchFamily="34" charset="0"/>
                <a:cs typeface="Times New Roman" panose="02020603050405020304" pitchFamily="18" charset="0"/>
              </a:rPr>
            </a:br>
            <a:endParaRPr lang="fi-FI" sz="6000" b="1">
              <a:solidFill>
                <a:srgbClr val="1D0865"/>
              </a:solidFill>
              <a:latin typeface="Segoe UI Black" panose="020B0A02040204020203" pitchFamily="34" charset="0"/>
              <a:ea typeface="Segoe UI Black" panose="020B0A02040204020203" pitchFamily="34" charset="0"/>
              <a:cs typeface="Calibri" panose="020F0502020204030204" pitchFamily="34" charset="0"/>
            </a:endParaRPr>
          </a:p>
        </p:txBody>
      </p:sp>
    </p:spTree>
    <p:extLst>
      <p:ext uri="{BB962C8B-B14F-4D97-AF65-F5344CB8AC3E}">
        <p14:creationId xmlns:p14="http://schemas.microsoft.com/office/powerpoint/2010/main" val="877065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 8" descr="Kuva, joka sisältää kohteen kartta&#10;&#10;Kuvaus luotu automaattisesti">
            <a:extLst>
              <a:ext uri="{FF2B5EF4-FFF2-40B4-BE49-F238E27FC236}">
                <a16:creationId xmlns:a16="http://schemas.microsoft.com/office/drawing/2014/main" id="{918F5C09-B210-4D6F-841A-81F37963D7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Suorakulmio 9">
            <a:extLst>
              <a:ext uri="{FF2B5EF4-FFF2-40B4-BE49-F238E27FC236}">
                <a16:creationId xmlns:a16="http://schemas.microsoft.com/office/drawing/2014/main" id="{A71AF187-B164-46F1-98DB-08F24F8194EB}"/>
              </a:ext>
            </a:extLst>
          </p:cNvPr>
          <p:cNvSpPr/>
          <p:nvPr/>
        </p:nvSpPr>
        <p:spPr>
          <a:xfrm>
            <a:off x="0" y="0"/>
            <a:ext cx="12192000" cy="6858000"/>
          </a:xfrm>
          <a:prstGeom prst="rect">
            <a:avLst/>
          </a:prstGeom>
          <a:gradFill flip="none" rotWithShape="1">
            <a:gsLst>
              <a:gs pos="0">
                <a:srgbClr val="A44BFF">
                  <a:shade val="30000"/>
                  <a:satMod val="115000"/>
                  <a:lumMod val="59000"/>
                  <a:alpha val="54000"/>
                </a:srgbClr>
              </a:gs>
              <a:gs pos="56000">
                <a:srgbClr val="A44BFF">
                  <a:shade val="67500"/>
                  <a:satMod val="115000"/>
                  <a:alpha val="80000"/>
                </a:srgbClr>
              </a:gs>
              <a:gs pos="100000">
                <a:srgbClr val="A44BFF">
                  <a:shade val="100000"/>
                  <a:satMod val="115000"/>
                </a:srgb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ekstiruutu 5">
            <a:extLst>
              <a:ext uri="{FF2B5EF4-FFF2-40B4-BE49-F238E27FC236}">
                <a16:creationId xmlns:a16="http://schemas.microsoft.com/office/drawing/2014/main" id="{F83F84F9-169E-454E-8662-08358C18699D}"/>
              </a:ext>
            </a:extLst>
          </p:cNvPr>
          <p:cNvSpPr txBox="1"/>
          <p:nvPr/>
        </p:nvSpPr>
        <p:spPr>
          <a:xfrm>
            <a:off x="1338615" y="1091960"/>
            <a:ext cx="7658100" cy="2585323"/>
          </a:xfrm>
          <a:prstGeom prst="rect">
            <a:avLst/>
          </a:prstGeom>
          <a:noFill/>
        </p:spPr>
        <p:txBody>
          <a:bodyPr wrap="square">
            <a:spAutoFit/>
          </a:bodyPr>
          <a:lstStyle/>
          <a:p>
            <a:pPr>
              <a:spcAft>
                <a:spcPts val="600"/>
              </a:spcAft>
            </a:pPr>
            <a:r>
              <a:rPr lang="en-US" sz="5400">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Oulu-region </a:t>
            </a:r>
            <a:br>
              <a:rPr lang="en-US" sz="5400">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br>
            <a:r>
              <a:rPr lang="en-US" sz="5400">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is the Nordic </a:t>
            </a:r>
            <a:br>
              <a:rPr lang="en-US" sz="5400">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br>
            <a:r>
              <a:rPr lang="en-US" sz="5400">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tech hub</a:t>
            </a:r>
            <a:endParaRPr lang="fi-FI" sz="5400">
              <a:solidFill>
                <a:schemeClr val="bg1"/>
              </a:solidFill>
              <a:latin typeface="Segoe UI Black" panose="020B0A02040204020203" pitchFamily="34" charset="0"/>
              <a:ea typeface="Segoe UI Black" panose="020B0A02040204020203" pitchFamily="34" charset="0"/>
              <a:cs typeface="Times New Roman" panose="02020603050405020304" pitchFamily="18" charset="0"/>
            </a:endParaRPr>
          </a:p>
        </p:txBody>
      </p:sp>
      <p:sp>
        <p:nvSpPr>
          <p:cNvPr id="26" name="Tekstiruutu 25">
            <a:extLst>
              <a:ext uri="{FF2B5EF4-FFF2-40B4-BE49-F238E27FC236}">
                <a16:creationId xmlns:a16="http://schemas.microsoft.com/office/drawing/2014/main" id="{FA436CD0-6950-472B-8EE7-D589CFB9E846}"/>
              </a:ext>
            </a:extLst>
          </p:cNvPr>
          <p:cNvSpPr txBox="1"/>
          <p:nvPr/>
        </p:nvSpPr>
        <p:spPr>
          <a:xfrm>
            <a:off x="4630089" y="3941150"/>
            <a:ext cx="2655094" cy="1061829"/>
          </a:xfrm>
          <a:prstGeom prst="rect">
            <a:avLst/>
          </a:prstGeom>
          <a:noFill/>
          <a:ln>
            <a:noFill/>
          </a:ln>
        </p:spPr>
        <p:txBody>
          <a:bodyPr wrap="square">
            <a:spAutoFit/>
          </a:bodyPr>
          <a:lstStyle/>
          <a:p>
            <a:pPr>
              <a:lnSpc>
                <a:spcPct val="90000"/>
              </a:lnSpc>
              <a:spcAft>
                <a:spcPts val="800"/>
              </a:spcAft>
            </a:pPr>
            <a:r>
              <a:rPr lang="en-US" sz="5000">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20 000</a:t>
            </a:r>
            <a:r>
              <a:rPr lang="en-US" sz="4000">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 </a:t>
            </a:r>
            <a:br>
              <a:rPr lang="en-US" sz="1800">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br>
            <a:r>
              <a:rPr lang="en-US" sz="2000">
                <a:solidFill>
                  <a:schemeClr val="bg1"/>
                </a:solidFill>
                <a:latin typeface="Segoe UI" panose="020B0502040204020203" pitchFamily="34" charset="0"/>
                <a:ea typeface="Segoe UI Black" panose="020B0A02040204020203" pitchFamily="34" charset="0"/>
                <a:cs typeface="Segoe UI" panose="020B0502040204020203" pitchFamily="34" charset="0"/>
              </a:rPr>
              <a:t>professionals</a:t>
            </a:r>
            <a:r>
              <a:rPr lang="en-US" sz="1800">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 </a:t>
            </a:r>
            <a:endParaRPr lang="fi-FI" sz="1800">
              <a:solidFill>
                <a:schemeClr val="bg1"/>
              </a:solidFill>
              <a:latin typeface="Segoe UI Black" panose="020B0A02040204020203" pitchFamily="34" charset="0"/>
              <a:ea typeface="Segoe UI Black" panose="020B0A02040204020203" pitchFamily="34" charset="0"/>
              <a:cs typeface="Times New Roman" panose="02020603050405020304" pitchFamily="18" charset="0"/>
            </a:endParaRPr>
          </a:p>
        </p:txBody>
      </p:sp>
      <p:sp>
        <p:nvSpPr>
          <p:cNvPr id="27" name="Tekstiruutu 26">
            <a:extLst>
              <a:ext uri="{FF2B5EF4-FFF2-40B4-BE49-F238E27FC236}">
                <a16:creationId xmlns:a16="http://schemas.microsoft.com/office/drawing/2014/main" id="{2AEB427C-3C6F-4551-9AB5-A9BF4C552DCD}"/>
              </a:ext>
            </a:extLst>
          </p:cNvPr>
          <p:cNvSpPr txBox="1"/>
          <p:nvPr/>
        </p:nvSpPr>
        <p:spPr>
          <a:xfrm>
            <a:off x="4237183" y="4006130"/>
            <a:ext cx="307181" cy="584775"/>
          </a:xfrm>
          <a:prstGeom prst="rect">
            <a:avLst/>
          </a:prstGeom>
          <a:noFill/>
          <a:ln>
            <a:noFill/>
          </a:ln>
        </p:spPr>
        <p:txBody>
          <a:bodyPr wrap="square">
            <a:spAutoFit/>
          </a:bodyPr>
          <a:lstStyle/>
          <a:p>
            <a:r>
              <a:rPr lang="en-US" sz="3200">
                <a:solidFill>
                  <a:schemeClr val="bg1"/>
                </a:solidFill>
                <a:effectLst/>
                <a:latin typeface="Segoe UI" panose="020B0502040204020203" pitchFamily="34" charset="0"/>
                <a:ea typeface="Segoe UI Black" panose="020B0A02040204020203" pitchFamily="34" charset="0"/>
                <a:cs typeface="Segoe UI" panose="020B0502040204020203" pitchFamily="34" charset="0"/>
              </a:rPr>
              <a:t>+</a:t>
            </a:r>
            <a:endParaRPr lang="fi-FI" sz="3200">
              <a:solidFill>
                <a:schemeClr val="bg1"/>
              </a:solidFill>
              <a:latin typeface="Segoe UI" panose="020B0502040204020203" pitchFamily="34" charset="0"/>
              <a:cs typeface="Segoe UI" panose="020B0502040204020203" pitchFamily="34" charset="0"/>
            </a:endParaRPr>
          </a:p>
        </p:txBody>
      </p:sp>
      <p:sp>
        <p:nvSpPr>
          <p:cNvPr id="30" name="Tekstiruutu 29">
            <a:extLst>
              <a:ext uri="{FF2B5EF4-FFF2-40B4-BE49-F238E27FC236}">
                <a16:creationId xmlns:a16="http://schemas.microsoft.com/office/drawing/2014/main" id="{1A094DEF-C724-42B5-B8E9-C7DC2F15A488}"/>
              </a:ext>
            </a:extLst>
          </p:cNvPr>
          <p:cNvSpPr txBox="1"/>
          <p:nvPr/>
        </p:nvSpPr>
        <p:spPr>
          <a:xfrm>
            <a:off x="1688306" y="3941150"/>
            <a:ext cx="2251130" cy="1061829"/>
          </a:xfrm>
          <a:prstGeom prst="rect">
            <a:avLst/>
          </a:prstGeom>
          <a:noFill/>
          <a:ln>
            <a:noFill/>
          </a:ln>
        </p:spPr>
        <p:txBody>
          <a:bodyPr wrap="square">
            <a:spAutoFit/>
          </a:bodyPr>
          <a:lstStyle/>
          <a:p>
            <a:pPr>
              <a:lnSpc>
                <a:spcPct val="90000"/>
              </a:lnSpc>
              <a:spcAft>
                <a:spcPts val="800"/>
              </a:spcAft>
            </a:pPr>
            <a:r>
              <a:rPr lang="en-US" sz="5000">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1 000</a:t>
            </a:r>
            <a:br>
              <a:rPr lang="en-US" sz="5000">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br>
            <a:r>
              <a:rPr lang="en-US" sz="2000">
                <a:solidFill>
                  <a:schemeClr val="bg1"/>
                </a:solidFill>
                <a:latin typeface="Segoe UI" panose="020B0502040204020203" pitchFamily="34" charset="0"/>
                <a:ea typeface="Segoe UI Black" panose="020B0A02040204020203" pitchFamily="34" charset="0"/>
                <a:cs typeface="Segoe UI" panose="020B0502040204020203" pitchFamily="34" charset="0"/>
              </a:rPr>
              <a:t>tech companies</a:t>
            </a:r>
            <a:endParaRPr lang="fi-FI" sz="1800">
              <a:solidFill>
                <a:schemeClr val="bg1"/>
              </a:solidFill>
              <a:latin typeface="Segoe UI" panose="020B0502040204020203" pitchFamily="34" charset="0"/>
              <a:ea typeface="Segoe UI Black" panose="020B0A02040204020203" pitchFamily="34" charset="0"/>
              <a:cs typeface="Segoe UI" panose="020B0502040204020203" pitchFamily="34" charset="0"/>
            </a:endParaRPr>
          </a:p>
        </p:txBody>
      </p:sp>
      <p:sp>
        <p:nvSpPr>
          <p:cNvPr id="31" name="Tekstiruutu 30">
            <a:extLst>
              <a:ext uri="{FF2B5EF4-FFF2-40B4-BE49-F238E27FC236}">
                <a16:creationId xmlns:a16="http://schemas.microsoft.com/office/drawing/2014/main" id="{1DFAE6C7-ADEC-472E-8145-A103D4D2CB9B}"/>
              </a:ext>
            </a:extLst>
          </p:cNvPr>
          <p:cNvSpPr txBox="1"/>
          <p:nvPr/>
        </p:nvSpPr>
        <p:spPr>
          <a:xfrm>
            <a:off x="1276350" y="4018040"/>
            <a:ext cx="307181" cy="584775"/>
          </a:xfrm>
          <a:prstGeom prst="rect">
            <a:avLst/>
          </a:prstGeom>
          <a:noFill/>
          <a:ln>
            <a:noFill/>
          </a:ln>
        </p:spPr>
        <p:txBody>
          <a:bodyPr wrap="square">
            <a:spAutoFit/>
          </a:bodyPr>
          <a:lstStyle/>
          <a:p>
            <a:r>
              <a:rPr lang="en-US" sz="3200">
                <a:solidFill>
                  <a:schemeClr val="bg1"/>
                </a:solidFill>
                <a:effectLst/>
                <a:latin typeface="Segoe UI" panose="020B0502040204020203" pitchFamily="34" charset="0"/>
                <a:ea typeface="Segoe UI Black" panose="020B0A02040204020203" pitchFamily="34" charset="0"/>
                <a:cs typeface="Segoe UI" panose="020B0502040204020203" pitchFamily="34" charset="0"/>
              </a:rPr>
              <a:t>+</a:t>
            </a:r>
            <a:endParaRPr lang="fi-FI" sz="3200">
              <a:solidFill>
                <a:schemeClr val="bg1"/>
              </a:solidFill>
              <a:latin typeface="Segoe UI" panose="020B0502040204020203" pitchFamily="34" charset="0"/>
              <a:cs typeface="Segoe UI" panose="020B0502040204020203" pitchFamily="34" charset="0"/>
            </a:endParaRPr>
          </a:p>
        </p:txBody>
      </p:sp>
      <p:sp>
        <p:nvSpPr>
          <p:cNvPr id="12" name="Tekstiruutu 11">
            <a:extLst>
              <a:ext uri="{FF2B5EF4-FFF2-40B4-BE49-F238E27FC236}">
                <a16:creationId xmlns:a16="http://schemas.microsoft.com/office/drawing/2014/main" id="{3BB50FA5-20DB-42E3-B2BD-8B66CBF71CE2}"/>
              </a:ext>
            </a:extLst>
          </p:cNvPr>
          <p:cNvSpPr txBox="1"/>
          <p:nvPr/>
        </p:nvSpPr>
        <p:spPr>
          <a:xfrm>
            <a:off x="7749263" y="3940923"/>
            <a:ext cx="2655094" cy="1061829"/>
          </a:xfrm>
          <a:prstGeom prst="rect">
            <a:avLst/>
          </a:prstGeom>
          <a:noFill/>
          <a:ln>
            <a:noFill/>
          </a:ln>
        </p:spPr>
        <p:txBody>
          <a:bodyPr wrap="square">
            <a:spAutoFit/>
          </a:bodyPr>
          <a:lstStyle/>
          <a:p>
            <a:pPr>
              <a:lnSpc>
                <a:spcPct val="90000"/>
              </a:lnSpc>
              <a:spcAft>
                <a:spcPts val="800"/>
              </a:spcAft>
            </a:pPr>
            <a:r>
              <a:rPr lang="en-US" sz="5000">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1 000</a:t>
            </a:r>
            <a:r>
              <a:rPr lang="en-US" sz="4000">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 </a:t>
            </a:r>
            <a:br>
              <a:rPr lang="en-US" sz="1800">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br>
            <a:r>
              <a:rPr lang="en-US" sz="2000">
                <a:solidFill>
                  <a:schemeClr val="bg1"/>
                </a:solidFill>
                <a:latin typeface="Segoe UI" panose="020B0502040204020203" pitchFamily="34" charset="0"/>
                <a:ea typeface="Segoe UI Black" panose="020B0A02040204020203" pitchFamily="34" charset="0"/>
                <a:cs typeface="Segoe UI" panose="020B0502040204020203" pitchFamily="34" charset="0"/>
              </a:rPr>
              <a:t>new talents annually</a:t>
            </a:r>
            <a:r>
              <a:rPr lang="en-US" sz="1800">
                <a:solidFill>
                  <a:schemeClr val="bg1"/>
                </a:solidFill>
                <a:latin typeface="Segoe UI" panose="020B0502040204020203" pitchFamily="34" charset="0"/>
                <a:ea typeface="Segoe UI Black" panose="020B0A02040204020203" pitchFamily="34" charset="0"/>
                <a:cs typeface="Segoe UI" panose="020B0502040204020203" pitchFamily="34" charset="0"/>
              </a:rPr>
              <a:t> </a:t>
            </a:r>
            <a:endParaRPr lang="fi-FI" sz="1800">
              <a:solidFill>
                <a:schemeClr val="bg1"/>
              </a:solidFill>
              <a:latin typeface="Segoe UI" panose="020B0502040204020203" pitchFamily="34" charset="0"/>
              <a:ea typeface="Segoe UI Black" panose="020B0A02040204020203" pitchFamily="34" charset="0"/>
              <a:cs typeface="Segoe UI" panose="020B0502040204020203" pitchFamily="34" charset="0"/>
            </a:endParaRPr>
          </a:p>
        </p:txBody>
      </p:sp>
      <p:sp>
        <p:nvSpPr>
          <p:cNvPr id="13" name="Tekstiruutu 12">
            <a:extLst>
              <a:ext uri="{FF2B5EF4-FFF2-40B4-BE49-F238E27FC236}">
                <a16:creationId xmlns:a16="http://schemas.microsoft.com/office/drawing/2014/main" id="{725A1A36-92B9-43DD-8B80-07EE0C10EABD}"/>
              </a:ext>
            </a:extLst>
          </p:cNvPr>
          <p:cNvSpPr txBox="1"/>
          <p:nvPr/>
        </p:nvSpPr>
        <p:spPr>
          <a:xfrm>
            <a:off x="7356357" y="4005903"/>
            <a:ext cx="307181" cy="584775"/>
          </a:xfrm>
          <a:prstGeom prst="rect">
            <a:avLst/>
          </a:prstGeom>
          <a:noFill/>
          <a:ln>
            <a:noFill/>
          </a:ln>
        </p:spPr>
        <p:txBody>
          <a:bodyPr wrap="square">
            <a:spAutoFit/>
          </a:bodyPr>
          <a:lstStyle/>
          <a:p>
            <a:r>
              <a:rPr lang="en-US" sz="3200">
                <a:solidFill>
                  <a:schemeClr val="bg1"/>
                </a:solidFill>
                <a:effectLst/>
                <a:latin typeface="Segoe UI" panose="020B0502040204020203" pitchFamily="34" charset="0"/>
                <a:ea typeface="Segoe UI Black" panose="020B0A02040204020203" pitchFamily="34" charset="0"/>
                <a:cs typeface="Segoe UI" panose="020B0502040204020203" pitchFamily="34" charset="0"/>
              </a:rPr>
              <a:t>+</a:t>
            </a:r>
            <a:endParaRPr lang="fi-FI" sz="3200">
              <a:solidFill>
                <a:schemeClr val="bg1"/>
              </a:solidFill>
              <a:latin typeface="Segoe UI" panose="020B0502040204020203" pitchFamily="34" charset="0"/>
              <a:cs typeface="Segoe UI" panose="020B0502040204020203" pitchFamily="34" charset="0"/>
            </a:endParaRPr>
          </a:p>
        </p:txBody>
      </p:sp>
      <p:sp>
        <p:nvSpPr>
          <p:cNvPr id="16" name="Tekstiruutu 15">
            <a:extLst>
              <a:ext uri="{FF2B5EF4-FFF2-40B4-BE49-F238E27FC236}">
                <a16:creationId xmlns:a16="http://schemas.microsoft.com/office/drawing/2014/main" id="{5EE28216-3602-40E9-9C01-152619CD2789}"/>
              </a:ext>
            </a:extLst>
          </p:cNvPr>
          <p:cNvSpPr txBox="1"/>
          <p:nvPr/>
        </p:nvSpPr>
        <p:spPr>
          <a:xfrm>
            <a:off x="1773143" y="5578296"/>
            <a:ext cx="9118936" cy="480131"/>
          </a:xfrm>
          <a:prstGeom prst="rect">
            <a:avLst/>
          </a:prstGeom>
          <a:noFill/>
          <a:ln>
            <a:noFill/>
          </a:ln>
        </p:spPr>
        <p:txBody>
          <a:bodyPr wrap="square">
            <a:spAutoFit/>
          </a:bodyPr>
          <a:lstStyle/>
          <a:p>
            <a:pPr>
              <a:lnSpc>
                <a:spcPct val="90000"/>
              </a:lnSpc>
              <a:spcAft>
                <a:spcPts val="800"/>
              </a:spcAft>
            </a:pPr>
            <a:r>
              <a:rPr lang="en-US" sz="2800" spc="300">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NUMEROUS TECHNOLOGICAL DOMAINS</a:t>
            </a:r>
            <a:endParaRPr lang="fi-FI" sz="2800" spc="300">
              <a:solidFill>
                <a:schemeClr val="bg1"/>
              </a:solidFill>
              <a:latin typeface="Segoe UI Black" panose="020B0A02040204020203" pitchFamily="34" charset="0"/>
              <a:ea typeface="Segoe UI Black" panose="020B0A02040204020203" pitchFamily="34" charset="0"/>
              <a:cs typeface="Times New Roman" panose="02020603050405020304" pitchFamily="18" charset="0"/>
            </a:endParaRPr>
          </a:p>
        </p:txBody>
      </p:sp>
      <p:pic>
        <p:nvPicPr>
          <p:cNvPr id="18" name="Kuva 17" descr="Lippu tasaisella täytöllä">
            <a:extLst>
              <a:ext uri="{FF2B5EF4-FFF2-40B4-BE49-F238E27FC236}">
                <a16:creationId xmlns:a16="http://schemas.microsoft.com/office/drawing/2014/main" id="{80EE5610-E2D2-4AB7-B484-F401B6A50E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68206" y="1636918"/>
            <a:ext cx="624548" cy="624548"/>
          </a:xfrm>
          <a:prstGeom prst="rect">
            <a:avLst/>
          </a:prstGeom>
        </p:spPr>
      </p:pic>
      <p:sp>
        <p:nvSpPr>
          <p:cNvPr id="19" name="Ellipsi 18">
            <a:extLst>
              <a:ext uri="{FF2B5EF4-FFF2-40B4-BE49-F238E27FC236}">
                <a16:creationId xmlns:a16="http://schemas.microsoft.com/office/drawing/2014/main" id="{C7DC37F9-0ED2-4A2D-9BA5-78F7E4DA3A7F}"/>
              </a:ext>
            </a:extLst>
          </p:cNvPr>
          <p:cNvSpPr/>
          <p:nvPr/>
        </p:nvSpPr>
        <p:spPr>
          <a:xfrm>
            <a:off x="8432688" y="2169803"/>
            <a:ext cx="175846" cy="6511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Tekstiruutu 27">
            <a:extLst>
              <a:ext uri="{FF2B5EF4-FFF2-40B4-BE49-F238E27FC236}">
                <a16:creationId xmlns:a16="http://schemas.microsoft.com/office/drawing/2014/main" id="{F0179A38-53FB-4377-B148-8C818B277963}"/>
              </a:ext>
            </a:extLst>
          </p:cNvPr>
          <p:cNvSpPr txBox="1"/>
          <p:nvPr/>
        </p:nvSpPr>
        <p:spPr>
          <a:xfrm>
            <a:off x="8559193" y="2145767"/>
            <a:ext cx="3690328" cy="276999"/>
          </a:xfrm>
          <a:prstGeom prst="rect">
            <a:avLst/>
          </a:prstGeom>
          <a:noFill/>
        </p:spPr>
        <p:txBody>
          <a:bodyPr wrap="square">
            <a:spAutoFit/>
          </a:bodyPr>
          <a:lstStyle/>
          <a:p>
            <a:r>
              <a:rPr lang="fi-FI" sz="1200">
                <a:solidFill>
                  <a:schemeClr val="bg1"/>
                </a:solidFill>
                <a:latin typeface="Segoe UI Black" panose="020B0A02040204020203" pitchFamily="34" charset="0"/>
                <a:ea typeface="Segoe UI Black" panose="020B0A02040204020203" pitchFamily="34" charset="0"/>
                <a:cs typeface="Segoe UI Light" panose="020B0502040204020203" pitchFamily="34" charset="0"/>
              </a:rPr>
              <a:t>OULU</a:t>
            </a:r>
            <a:r>
              <a:rPr lang="fi-FI" sz="1200">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 65°01′N, 25°28′E</a:t>
            </a:r>
          </a:p>
        </p:txBody>
      </p:sp>
      <p:sp>
        <p:nvSpPr>
          <p:cNvPr id="32" name="Tekstiruutu 31">
            <a:extLst>
              <a:ext uri="{FF2B5EF4-FFF2-40B4-BE49-F238E27FC236}">
                <a16:creationId xmlns:a16="http://schemas.microsoft.com/office/drawing/2014/main" id="{71CFEA43-6003-436C-A171-D26EBF327BE3}"/>
              </a:ext>
            </a:extLst>
          </p:cNvPr>
          <p:cNvSpPr txBox="1"/>
          <p:nvPr/>
        </p:nvSpPr>
        <p:spPr>
          <a:xfrm>
            <a:off x="1299921" y="5473652"/>
            <a:ext cx="307181" cy="584775"/>
          </a:xfrm>
          <a:prstGeom prst="rect">
            <a:avLst/>
          </a:prstGeom>
          <a:noFill/>
          <a:ln>
            <a:noFill/>
          </a:ln>
        </p:spPr>
        <p:txBody>
          <a:bodyPr wrap="square">
            <a:spAutoFit/>
          </a:bodyPr>
          <a:lstStyle/>
          <a:p>
            <a:r>
              <a:rPr lang="en-US" sz="3200">
                <a:solidFill>
                  <a:schemeClr val="bg1"/>
                </a:solidFill>
                <a:effectLst/>
                <a:latin typeface="Segoe UI" panose="020B0502040204020203" pitchFamily="34" charset="0"/>
                <a:ea typeface="Segoe UI Black" panose="020B0A02040204020203" pitchFamily="34" charset="0"/>
                <a:cs typeface="Segoe UI" panose="020B0502040204020203" pitchFamily="34" charset="0"/>
              </a:rPr>
              <a:t>+</a:t>
            </a:r>
            <a:endParaRPr lang="fi-FI" sz="3200">
              <a:solidFill>
                <a:schemeClr val="bg1"/>
              </a:solidFill>
              <a:latin typeface="Segoe UI" panose="020B0502040204020203" pitchFamily="34" charset="0"/>
              <a:cs typeface="Segoe UI" panose="020B0502040204020203" pitchFamily="34" charset="0"/>
            </a:endParaRPr>
          </a:p>
        </p:txBody>
      </p:sp>
      <p:sp>
        <p:nvSpPr>
          <p:cNvPr id="33" name="Ellipsi 32">
            <a:extLst>
              <a:ext uri="{FF2B5EF4-FFF2-40B4-BE49-F238E27FC236}">
                <a16:creationId xmlns:a16="http://schemas.microsoft.com/office/drawing/2014/main" id="{47122DE0-1A43-452A-A61C-B8ABDDCB4148}"/>
              </a:ext>
            </a:extLst>
          </p:cNvPr>
          <p:cNvSpPr/>
          <p:nvPr/>
        </p:nvSpPr>
        <p:spPr>
          <a:xfrm>
            <a:off x="-1723626" y="-5608156"/>
            <a:ext cx="21041690" cy="7704482"/>
          </a:xfrm>
          <a:prstGeom prst="ellipse">
            <a:avLst/>
          </a:prstGeom>
          <a:noFill/>
          <a:ln w="9525">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t>     </a:t>
            </a:r>
          </a:p>
        </p:txBody>
      </p:sp>
      <p:sp>
        <p:nvSpPr>
          <p:cNvPr id="34" name="Tekstiruutu 33">
            <a:extLst>
              <a:ext uri="{FF2B5EF4-FFF2-40B4-BE49-F238E27FC236}">
                <a16:creationId xmlns:a16="http://schemas.microsoft.com/office/drawing/2014/main" id="{00DAC001-9C52-45ED-A101-C99B8E44EBDD}"/>
              </a:ext>
            </a:extLst>
          </p:cNvPr>
          <p:cNvSpPr txBox="1"/>
          <p:nvPr/>
        </p:nvSpPr>
        <p:spPr>
          <a:xfrm rot="162249">
            <a:off x="2618108" y="-1228662"/>
            <a:ext cx="9334148" cy="3200533"/>
          </a:xfrm>
          <a:prstGeom prst="rect">
            <a:avLst/>
          </a:prstGeom>
          <a:noFill/>
        </p:spPr>
        <p:txBody>
          <a:bodyPr wrap="square" rtlCol="0">
            <a:prstTxWarp prst="textArchDown">
              <a:avLst/>
            </a:prstTxWarp>
            <a:spAutoFit/>
          </a:bodyPr>
          <a:lstStyle/>
          <a:p>
            <a:pPr algn="ctr"/>
            <a:r>
              <a:rPr lang="fi-FI" sz="1000">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THE ARCTIC CIRCLE</a:t>
            </a:r>
          </a:p>
        </p:txBody>
      </p:sp>
      <p:sp>
        <p:nvSpPr>
          <p:cNvPr id="22" name="Ellipsi 21">
            <a:extLst>
              <a:ext uri="{FF2B5EF4-FFF2-40B4-BE49-F238E27FC236}">
                <a16:creationId xmlns:a16="http://schemas.microsoft.com/office/drawing/2014/main" id="{1E88BD94-3E32-4AA6-A196-A33DFB465670}"/>
              </a:ext>
            </a:extLst>
          </p:cNvPr>
          <p:cNvSpPr/>
          <p:nvPr/>
        </p:nvSpPr>
        <p:spPr>
          <a:xfrm>
            <a:off x="8399780" y="277164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 name="Tekstiruutu 34">
            <a:extLst>
              <a:ext uri="{FF2B5EF4-FFF2-40B4-BE49-F238E27FC236}">
                <a16:creationId xmlns:a16="http://schemas.microsoft.com/office/drawing/2014/main" id="{48880029-26FF-4874-93B1-42C08875DF26}"/>
              </a:ext>
            </a:extLst>
          </p:cNvPr>
          <p:cNvSpPr txBox="1"/>
          <p:nvPr/>
        </p:nvSpPr>
        <p:spPr>
          <a:xfrm>
            <a:off x="8365419" y="2748305"/>
            <a:ext cx="863600" cy="246221"/>
          </a:xfrm>
          <a:prstGeom prst="rect">
            <a:avLst/>
          </a:prstGeom>
          <a:noFill/>
        </p:spPr>
        <p:txBody>
          <a:bodyPr wrap="square">
            <a:spAutoFit/>
          </a:bodyPr>
          <a:lstStyle/>
          <a:p>
            <a:r>
              <a:rPr lang="fi-FI" sz="1000">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HELSINKI</a:t>
            </a:r>
          </a:p>
        </p:txBody>
      </p:sp>
      <p:sp>
        <p:nvSpPr>
          <p:cNvPr id="36" name="Tekstiruutu 35">
            <a:extLst>
              <a:ext uri="{FF2B5EF4-FFF2-40B4-BE49-F238E27FC236}">
                <a16:creationId xmlns:a16="http://schemas.microsoft.com/office/drawing/2014/main" id="{D7361D76-BAC4-4CC1-8C3F-F97B6DD4B33B}"/>
              </a:ext>
            </a:extLst>
          </p:cNvPr>
          <p:cNvSpPr txBox="1"/>
          <p:nvPr/>
        </p:nvSpPr>
        <p:spPr>
          <a:xfrm rot="17368048">
            <a:off x="6867082" y="1444412"/>
            <a:ext cx="1847486" cy="1585927"/>
          </a:xfrm>
          <a:prstGeom prst="rect">
            <a:avLst/>
          </a:prstGeom>
          <a:noFill/>
        </p:spPr>
        <p:txBody>
          <a:bodyPr wrap="square" rtlCol="0">
            <a:prstTxWarp prst="textArchDown">
              <a:avLst/>
            </a:prstTxWarp>
            <a:spAutoFit/>
          </a:bodyPr>
          <a:lstStyle/>
          <a:p>
            <a:pPr algn="ctr"/>
            <a:r>
              <a:rPr lang="fi-FI" sz="800">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FINLAND</a:t>
            </a:r>
          </a:p>
        </p:txBody>
      </p:sp>
      <p:sp>
        <p:nvSpPr>
          <p:cNvPr id="37" name="Tekstiruutu 36">
            <a:extLst>
              <a:ext uri="{FF2B5EF4-FFF2-40B4-BE49-F238E27FC236}">
                <a16:creationId xmlns:a16="http://schemas.microsoft.com/office/drawing/2014/main" id="{E2F6B770-75F9-4853-9CD0-B699723809E1}"/>
              </a:ext>
            </a:extLst>
          </p:cNvPr>
          <p:cNvSpPr txBox="1"/>
          <p:nvPr/>
        </p:nvSpPr>
        <p:spPr>
          <a:xfrm rot="17368048">
            <a:off x="6195137" y="1596812"/>
            <a:ext cx="1847486" cy="1585927"/>
          </a:xfrm>
          <a:prstGeom prst="rect">
            <a:avLst/>
          </a:prstGeom>
          <a:noFill/>
        </p:spPr>
        <p:txBody>
          <a:bodyPr wrap="square" rtlCol="0">
            <a:prstTxWarp prst="textArchDown">
              <a:avLst/>
            </a:prstTxWarp>
            <a:spAutoFit/>
          </a:bodyPr>
          <a:lstStyle/>
          <a:p>
            <a:pPr algn="ctr"/>
            <a:r>
              <a:rPr lang="fi-FI" sz="800">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SWEDEN</a:t>
            </a:r>
          </a:p>
        </p:txBody>
      </p:sp>
      <p:sp>
        <p:nvSpPr>
          <p:cNvPr id="38" name="Tekstiruutu 37">
            <a:extLst>
              <a:ext uri="{FF2B5EF4-FFF2-40B4-BE49-F238E27FC236}">
                <a16:creationId xmlns:a16="http://schemas.microsoft.com/office/drawing/2014/main" id="{F48EE827-ABBA-4318-A509-AED72B985CB5}"/>
              </a:ext>
            </a:extLst>
          </p:cNvPr>
          <p:cNvSpPr txBox="1"/>
          <p:nvPr/>
        </p:nvSpPr>
        <p:spPr>
          <a:xfrm rot="17368048">
            <a:off x="5807212" y="1638378"/>
            <a:ext cx="1847486" cy="1585927"/>
          </a:xfrm>
          <a:prstGeom prst="rect">
            <a:avLst/>
          </a:prstGeom>
          <a:noFill/>
        </p:spPr>
        <p:txBody>
          <a:bodyPr wrap="square" rtlCol="0">
            <a:prstTxWarp prst="textArchDown">
              <a:avLst/>
            </a:prstTxWarp>
            <a:spAutoFit/>
          </a:bodyPr>
          <a:lstStyle/>
          <a:p>
            <a:pPr algn="ctr"/>
            <a:r>
              <a:rPr lang="fi-FI" sz="800">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NORWAY</a:t>
            </a:r>
          </a:p>
        </p:txBody>
      </p:sp>
      <p:pic>
        <p:nvPicPr>
          <p:cNvPr id="24" name="Kuva 23">
            <a:extLst>
              <a:ext uri="{FF2B5EF4-FFF2-40B4-BE49-F238E27FC236}">
                <a16:creationId xmlns:a16="http://schemas.microsoft.com/office/drawing/2014/main" id="{F9B58A6B-8231-4A1C-B664-F1084C7EB6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6097" y="8869028"/>
            <a:ext cx="253984" cy="499639"/>
          </a:xfrm>
          <a:prstGeom prst="rect">
            <a:avLst/>
          </a:prstGeom>
        </p:spPr>
      </p:pic>
    </p:spTree>
    <p:extLst>
      <p:ext uri="{BB962C8B-B14F-4D97-AF65-F5344CB8AC3E}">
        <p14:creationId xmlns:p14="http://schemas.microsoft.com/office/powerpoint/2010/main" val="131090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Kuva 30">
            <a:extLst>
              <a:ext uri="{FF2B5EF4-FFF2-40B4-BE49-F238E27FC236}">
                <a16:creationId xmlns:a16="http://schemas.microsoft.com/office/drawing/2014/main" id="{EE7922E1-4349-4F1B-8D64-DC488F579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 y="-56490"/>
            <a:ext cx="12192000" cy="6914489"/>
          </a:xfrm>
          <a:prstGeom prst="rect">
            <a:avLst/>
          </a:prstGeom>
        </p:spPr>
      </p:pic>
      <p:sp>
        <p:nvSpPr>
          <p:cNvPr id="8" name="Tekstiruutu 7">
            <a:extLst>
              <a:ext uri="{FF2B5EF4-FFF2-40B4-BE49-F238E27FC236}">
                <a16:creationId xmlns:a16="http://schemas.microsoft.com/office/drawing/2014/main" id="{A98A28A2-762C-4813-AD34-539C5CFAC616}"/>
              </a:ext>
            </a:extLst>
          </p:cNvPr>
          <p:cNvSpPr txBox="1"/>
          <p:nvPr/>
        </p:nvSpPr>
        <p:spPr>
          <a:xfrm>
            <a:off x="8627691" y="2190981"/>
            <a:ext cx="3048000" cy="923330"/>
          </a:xfrm>
          <a:prstGeom prst="rect">
            <a:avLst/>
          </a:prstGeom>
          <a:noFill/>
        </p:spPr>
        <p:txBody>
          <a:bodyPr wrap="square" rtlCol="0">
            <a:spAutoFit/>
          </a:bodyPr>
          <a:lstStyle/>
          <a:p>
            <a:r>
              <a:rPr lang="fi-FI">
                <a:solidFill>
                  <a:schemeClr val="bg1"/>
                </a:solidFill>
                <a:latin typeface="Segoe UI Black" panose="020B0A02040204020203" pitchFamily="34" charset="0"/>
                <a:ea typeface="Segoe UI Black" panose="020B0A02040204020203" pitchFamily="34" charset="0"/>
              </a:rPr>
              <a:t>#1 in R&amp;D </a:t>
            </a:r>
            <a:br>
              <a:rPr lang="fi-FI">
                <a:solidFill>
                  <a:schemeClr val="bg1"/>
                </a:solidFill>
                <a:latin typeface="Segoe UI Black" panose="020B0A02040204020203" pitchFamily="34" charset="0"/>
                <a:ea typeface="Segoe UI Black" panose="020B0A02040204020203" pitchFamily="34" charset="0"/>
              </a:rPr>
            </a:br>
            <a:r>
              <a:rPr lang="fi-FI" err="1">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investments</a:t>
            </a:r>
            <a:r>
              <a:rPr lang="fi-FI">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 in Finland</a:t>
            </a:r>
          </a:p>
          <a:p>
            <a:r>
              <a:rPr lang="fi-FI" err="1">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Among</a:t>
            </a:r>
            <a:r>
              <a:rPr lang="fi-FI">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 </a:t>
            </a:r>
            <a:r>
              <a:rPr lang="fi-FI" err="1">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the</a:t>
            </a:r>
            <a:r>
              <a:rPr lang="fi-FI">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 top in </a:t>
            </a:r>
            <a:r>
              <a:rPr lang="fi-FI" err="1">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the</a:t>
            </a:r>
            <a:r>
              <a:rPr lang="fi-FI">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 EU</a:t>
            </a:r>
          </a:p>
        </p:txBody>
      </p:sp>
      <p:sp>
        <p:nvSpPr>
          <p:cNvPr id="9" name="Tekstiruutu 8">
            <a:extLst>
              <a:ext uri="{FF2B5EF4-FFF2-40B4-BE49-F238E27FC236}">
                <a16:creationId xmlns:a16="http://schemas.microsoft.com/office/drawing/2014/main" id="{2B607AB1-DA5A-4AC0-BF42-E6DC5D7F10CD}"/>
              </a:ext>
            </a:extLst>
          </p:cNvPr>
          <p:cNvSpPr txBox="1"/>
          <p:nvPr/>
        </p:nvSpPr>
        <p:spPr>
          <a:xfrm>
            <a:off x="1763014" y="2700555"/>
            <a:ext cx="3048000" cy="646331"/>
          </a:xfrm>
          <a:prstGeom prst="rect">
            <a:avLst/>
          </a:prstGeom>
          <a:noFill/>
        </p:spPr>
        <p:txBody>
          <a:bodyPr wrap="square" rtlCol="0">
            <a:spAutoFit/>
          </a:bodyPr>
          <a:lstStyle/>
          <a:p>
            <a:r>
              <a:rPr lang="fi-FI">
                <a:solidFill>
                  <a:schemeClr val="bg1"/>
                </a:solidFill>
                <a:latin typeface="Segoe UI Black" panose="020B0A02040204020203" pitchFamily="34" charset="0"/>
                <a:ea typeface="Segoe UI Black" panose="020B0A02040204020203" pitchFamily="34" charset="0"/>
              </a:rPr>
              <a:t>1 in 3 </a:t>
            </a:r>
            <a:r>
              <a:rPr lang="fi-FI" err="1">
                <a:solidFill>
                  <a:schemeClr val="bg1"/>
                </a:solidFill>
                <a:latin typeface="Segoe UI Black" panose="020B0A02040204020203" pitchFamily="34" charset="0"/>
                <a:ea typeface="Segoe UI Black" panose="020B0A02040204020203" pitchFamily="34" charset="0"/>
              </a:rPr>
              <a:t>people</a:t>
            </a:r>
            <a:r>
              <a:rPr lang="fi-FI">
                <a:solidFill>
                  <a:schemeClr val="bg1"/>
                </a:solidFill>
                <a:latin typeface="Segoe UI Black" panose="020B0A02040204020203" pitchFamily="34" charset="0"/>
                <a:ea typeface="Segoe UI Black" panose="020B0A02040204020203" pitchFamily="34" charset="0"/>
              </a:rPr>
              <a:t> </a:t>
            </a:r>
            <a:r>
              <a:rPr lang="fi-FI" err="1">
                <a:solidFill>
                  <a:schemeClr val="bg1"/>
                </a:solidFill>
                <a:latin typeface="Segoe UI Black" panose="020B0A02040204020203" pitchFamily="34" charset="0"/>
                <a:ea typeface="Segoe UI Black" panose="020B0A02040204020203" pitchFamily="34" charset="0"/>
              </a:rPr>
              <a:t>have</a:t>
            </a:r>
            <a:r>
              <a:rPr lang="fi-FI">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 </a:t>
            </a:r>
            <a:br>
              <a:rPr lang="fi-FI">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br>
            <a:r>
              <a:rPr lang="fi-FI">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a </a:t>
            </a:r>
            <a:r>
              <a:rPr lang="fi-FI" err="1">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university</a:t>
            </a:r>
            <a:r>
              <a:rPr lang="fi-FI">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 </a:t>
            </a:r>
            <a:r>
              <a:rPr lang="fi-FI" err="1">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degree</a:t>
            </a:r>
            <a:endParaRPr lang="fi-FI">
              <a:solidFill>
                <a:schemeClr val="bg1"/>
              </a:solidFill>
              <a:latin typeface="Segoe UI Light" panose="020B0502040204020203" pitchFamily="34" charset="0"/>
              <a:ea typeface="Segoe UI Black" panose="020B0A02040204020203" pitchFamily="34" charset="0"/>
              <a:cs typeface="Segoe UI Light" panose="020B0502040204020203" pitchFamily="34" charset="0"/>
            </a:endParaRPr>
          </a:p>
        </p:txBody>
      </p:sp>
      <p:sp>
        <p:nvSpPr>
          <p:cNvPr id="11" name="Tekstiruutu 10">
            <a:extLst>
              <a:ext uri="{FF2B5EF4-FFF2-40B4-BE49-F238E27FC236}">
                <a16:creationId xmlns:a16="http://schemas.microsoft.com/office/drawing/2014/main" id="{967EB60B-BB93-4706-A0AC-F74E7D224A8D}"/>
              </a:ext>
            </a:extLst>
          </p:cNvPr>
          <p:cNvSpPr txBox="1"/>
          <p:nvPr/>
        </p:nvSpPr>
        <p:spPr>
          <a:xfrm>
            <a:off x="8627691" y="3562340"/>
            <a:ext cx="3048000" cy="1200329"/>
          </a:xfrm>
          <a:prstGeom prst="rect">
            <a:avLst/>
          </a:prstGeom>
          <a:noFill/>
        </p:spPr>
        <p:txBody>
          <a:bodyPr wrap="square" rtlCol="0">
            <a:spAutoFit/>
          </a:bodyPr>
          <a:lstStyle/>
          <a:p>
            <a:r>
              <a:rPr lang="fi-FI">
                <a:solidFill>
                  <a:schemeClr val="bg1"/>
                </a:solidFill>
                <a:latin typeface="Segoe UI Black" panose="020B0A02040204020203" pitchFamily="34" charset="0"/>
                <a:ea typeface="Segoe UI Black" panose="020B0A02040204020203" pitchFamily="34" charset="0"/>
              </a:rPr>
              <a:t>300–400 M€ </a:t>
            </a:r>
            <a:br>
              <a:rPr lang="fi-FI">
                <a:solidFill>
                  <a:schemeClr val="bg1"/>
                </a:solidFill>
                <a:latin typeface="Segoe UI Black" panose="020B0A02040204020203" pitchFamily="34" charset="0"/>
                <a:ea typeface="Segoe UI Black" panose="020B0A02040204020203" pitchFamily="34" charset="0"/>
              </a:rPr>
            </a:br>
            <a:r>
              <a:rPr lang="fi-FI">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city </a:t>
            </a:r>
            <a:r>
              <a:rPr lang="fi-FI" err="1">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centre</a:t>
            </a:r>
            <a:r>
              <a:rPr lang="fi-FI">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 </a:t>
            </a:r>
            <a:r>
              <a:rPr lang="fi-FI" err="1">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development</a:t>
            </a:r>
            <a:r>
              <a:rPr lang="fi-FI">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 </a:t>
            </a:r>
            <a:r>
              <a:rPr lang="fi-FI" err="1">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projects</a:t>
            </a:r>
            <a:endParaRPr lang="fi-FI">
              <a:solidFill>
                <a:schemeClr val="bg1"/>
              </a:solidFill>
              <a:latin typeface="Segoe UI Light" panose="020B0502040204020203" pitchFamily="34" charset="0"/>
              <a:ea typeface="Segoe UI Black" panose="020B0A02040204020203" pitchFamily="34" charset="0"/>
              <a:cs typeface="Segoe UI Light" panose="020B0502040204020203" pitchFamily="34" charset="0"/>
            </a:endParaRPr>
          </a:p>
          <a:p>
            <a:endParaRPr lang="fi-FI">
              <a:solidFill>
                <a:schemeClr val="bg1"/>
              </a:solidFill>
              <a:latin typeface="Segoe UI Black" panose="020B0A02040204020203" pitchFamily="34" charset="0"/>
              <a:ea typeface="Segoe UI Black" panose="020B0A02040204020203" pitchFamily="34" charset="0"/>
            </a:endParaRPr>
          </a:p>
        </p:txBody>
      </p:sp>
      <p:sp>
        <p:nvSpPr>
          <p:cNvPr id="12" name="Tekstiruutu 11">
            <a:extLst>
              <a:ext uri="{FF2B5EF4-FFF2-40B4-BE49-F238E27FC236}">
                <a16:creationId xmlns:a16="http://schemas.microsoft.com/office/drawing/2014/main" id="{2F842900-2FB7-4BB2-B74C-A491F96582BF}"/>
              </a:ext>
            </a:extLst>
          </p:cNvPr>
          <p:cNvSpPr txBox="1"/>
          <p:nvPr/>
        </p:nvSpPr>
        <p:spPr>
          <a:xfrm>
            <a:off x="1763014" y="1966294"/>
            <a:ext cx="3048000" cy="646331"/>
          </a:xfrm>
          <a:prstGeom prst="rect">
            <a:avLst/>
          </a:prstGeom>
          <a:noFill/>
        </p:spPr>
        <p:txBody>
          <a:bodyPr wrap="square" rtlCol="0">
            <a:spAutoFit/>
          </a:bodyPr>
          <a:lstStyle/>
          <a:p>
            <a:r>
              <a:rPr lang="fi-FI">
                <a:solidFill>
                  <a:schemeClr val="bg1"/>
                </a:solidFill>
                <a:latin typeface="Segoe UI Black" panose="020B0A02040204020203" pitchFamily="34" charset="0"/>
                <a:ea typeface="Segoe UI Black" panose="020B0A02040204020203" pitchFamily="34" charset="0"/>
              </a:rPr>
              <a:t>One of </a:t>
            </a:r>
            <a:r>
              <a:rPr lang="fi-FI" err="1">
                <a:solidFill>
                  <a:schemeClr val="bg1"/>
                </a:solidFill>
                <a:latin typeface="Segoe UI Black" panose="020B0A02040204020203" pitchFamily="34" charset="0"/>
                <a:ea typeface="Segoe UI Black" panose="020B0A02040204020203" pitchFamily="34" charset="0"/>
              </a:rPr>
              <a:t>the</a:t>
            </a:r>
            <a:r>
              <a:rPr lang="fi-FI">
                <a:solidFill>
                  <a:schemeClr val="bg1"/>
                </a:solidFill>
                <a:latin typeface="Segoe UI Black" panose="020B0A02040204020203" pitchFamily="34" charset="0"/>
                <a:ea typeface="Segoe UI Black" panose="020B0A02040204020203" pitchFamily="34" charset="0"/>
              </a:rPr>
              <a:t> </a:t>
            </a:r>
            <a:r>
              <a:rPr lang="fi-FI" err="1">
                <a:solidFill>
                  <a:schemeClr val="bg1"/>
                </a:solidFill>
                <a:latin typeface="Segoe UI Black" panose="020B0A02040204020203" pitchFamily="34" charset="0"/>
                <a:ea typeface="Segoe UI Black" panose="020B0A02040204020203" pitchFamily="34" charset="0"/>
              </a:rPr>
              <a:t>youngest</a:t>
            </a:r>
            <a:r>
              <a:rPr lang="fi-FI">
                <a:solidFill>
                  <a:schemeClr val="bg1"/>
                </a:solidFill>
                <a:latin typeface="Segoe UI Black" panose="020B0A02040204020203" pitchFamily="34" charset="0"/>
                <a:ea typeface="Segoe UI Black" panose="020B0A02040204020203" pitchFamily="34" charset="0"/>
              </a:rPr>
              <a:t> </a:t>
            </a:r>
            <a:r>
              <a:rPr lang="fi-FI" err="1">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population</a:t>
            </a:r>
            <a:r>
              <a:rPr lang="fi-FI">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 in Europe</a:t>
            </a:r>
          </a:p>
        </p:txBody>
      </p:sp>
      <p:sp>
        <p:nvSpPr>
          <p:cNvPr id="13" name="Tekstiruutu 12">
            <a:extLst>
              <a:ext uri="{FF2B5EF4-FFF2-40B4-BE49-F238E27FC236}">
                <a16:creationId xmlns:a16="http://schemas.microsoft.com/office/drawing/2014/main" id="{FE7C47A1-11F0-4036-BD2A-BADE5F1DE42A}"/>
              </a:ext>
            </a:extLst>
          </p:cNvPr>
          <p:cNvSpPr txBox="1"/>
          <p:nvPr/>
        </p:nvSpPr>
        <p:spPr>
          <a:xfrm>
            <a:off x="1763014" y="1263560"/>
            <a:ext cx="3048000" cy="646331"/>
          </a:xfrm>
          <a:prstGeom prst="rect">
            <a:avLst/>
          </a:prstGeom>
          <a:noFill/>
        </p:spPr>
        <p:txBody>
          <a:bodyPr wrap="square" rtlCol="0">
            <a:spAutoFit/>
          </a:bodyPr>
          <a:lstStyle/>
          <a:p>
            <a:r>
              <a:rPr lang="fi-FI">
                <a:solidFill>
                  <a:schemeClr val="bg1"/>
                </a:solidFill>
                <a:latin typeface="Segoe UI Black" panose="020B0A02040204020203" pitchFamily="34" charset="0"/>
                <a:ea typeface="Segoe UI Black" panose="020B0A02040204020203" pitchFamily="34" charset="0"/>
              </a:rPr>
              <a:t>250 000 </a:t>
            </a:r>
            <a:r>
              <a:rPr lang="fi-FI" err="1">
                <a:solidFill>
                  <a:schemeClr val="bg1"/>
                </a:solidFill>
                <a:latin typeface="Segoe UI Black" panose="020B0A02040204020203" pitchFamily="34" charset="0"/>
                <a:ea typeface="Segoe UI Black" panose="020B0A02040204020203" pitchFamily="34" charset="0"/>
              </a:rPr>
              <a:t>inhabitants</a:t>
            </a:r>
            <a:r>
              <a:rPr lang="fi-FI">
                <a:solidFill>
                  <a:schemeClr val="bg1"/>
                </a:solidFill>
                <a:latin typeface="Segoe UI Black" panose="020B0A02040204020203" pitchFamily="34" charset="0"/>
                <a:ea typeface="Segoe UI Black" panose="020B0A02040204020203" pitchFamily="34" charset="0"/>
              </a:rPr>
              <a:t> </a:t>
            </a:r>
            <a:r>
              <a:rPr lang="fi-FI">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Metropolitan Area</a:t>
            </a:r>
          </a:p>
        </p:txBody>
      </p:sp>
      <p:sp>
        <p:nvSpPr>
          <p:cNvPr id="14" name="Tekstiruutu 13">
            <a:extLst>
              <a:ext uri="{FF2B5EF4-FFF2-40B4-BE49-F238E27FC236}">
                <a16:creationId xmlns:a16="http://schemas.microsoft.com/office/drawing/2014/main" id="{EDBA1E75-B1BA-4CD5-A0F3-CBF252328707}"/>
              </a:ext>
            </a:extLst>
          </p:cNvPr>
          <p:cNvSpPr txBox="1"/>
          <p:nvPr/>
        </p:nvSpPr>
        <p:spPr>
          <a:xfrm>
            <a:off x="8627691" y="1148919"/>
            <a:ext cx="3048000" cy="923330"/>
          </a:xfrm>
          <a:prstGeom prst="rect">
            <a:avLst/>
          </a:prstGeom>
          <a:noFill/>
        </p:spPr>
        <p:txBody>
          <a:bodyPr wrap="square" rtlCol="0">
            <a:spAutoFit/>
          </a:bodyPr>
          <a:lstStyle/>
          <a:p>
            <a:r>
              <a:rPr lang="en-US">
                <a:solidFill>
                  <a:schemeClr val="bg1"/>
                </a:solidFill>
                <a:latin typeface="Segoe UI Black" panose="020B0A02040204020203" pitchFamily="34" charset="0"/>
                <a:ea typeface="Segoe UI Black" panose="020B0A02040204020203" pitchFamily="34" charset="0"/>
              </a:rPr>
              <a:t>Gateway to Arctic Europe </a:t>
            </a:r>
            <a:r>
              <a:rPr lang="en-US">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and the most rapidly growing urban region in Arctic Europe</a:t>
            </a:r>
          </a:p>
        </p:txBody>
      </p:sp>
      <p:sp>
        <p:nvSpPr>
          <p:cNvPr id="15" name="Tekstiruutu 14">
            <a:extLst>
              <a:ext uri="{FF2B5EF4-FFF2-40B4-BE49-F238E27FC236}">
                <a16:creationId xmlns:a16="http://schemas.microsoft.com/office/drawing/2014/main" id="{B25D459A-9A0A-45E1-BAD7-FD2A00631454}"/>
              </a:ext>
            </a:extLst>
          </p:cNvPr>
          <p:cNvSpPr txBox="1"/>
          <p:nvPr/>
        </p:nvSpPr>
        <p:spPr>
          <a:xfrm>
            <a:off x="1763014" y="4981959"/>
            <a:ext cx="3048000" cy="646331"/>
          </a:xfrm>
          <a:prstGeom prst="rect">
            <a:avLst/>
          </a:prstGeom>
          <a:noFill/>
        </p:spPr>
        <p:txBody>
          <a:bodyPr wrap="square" rtlCol="0">
            <a:spAutoFit/>
          </a:bodyPr>
          <a:lstStyle/>
          <a:p>
            <a:r>
              <a:rPr lang="fi-FI" err="1">
                <a:solidFill>
                  <a:schemeClr val="bg1"/>
                </a:solidFill>
                <a:latin typeface="Segoe UI Black" panose="020B0A02040204020203" pitchFamily="34" charset="0"/>
                <a:ea typeface="Segoe UI Black" panose="020B0A02040204020203" pitchFamily="34" charset="0"/>
              </a:rPr>
              <a:t>Nature</a:t>
            </a:r>
            <a:r>
              <a:rPr lang="fi-FI">
                <a:solidFill>
                  <a:schemeClr val="bg1"/>
                </a:solidFill>
                <a:latin typeface="Segoe UI Black" panose="020B0A02040204020203" pitchFamily="34" charset="0"/>
                <a:ea typeface="Segoe UI Black" panose="020B0A02040204020203" pitchFamily="34" charset="0"/>
              </a:rPr>
              <a:t> </a:t>
            </a:r>
            <a:r>
              <a:rPr lang="fi-FI">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is </a:t>
            </a:r>
            <a:r>
              <a:rPr lang="fi-FI" err="1">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your</a:t>
            </a:r>
            <a:r>
              <a:rPr lang="fi-FI">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 </a:t>
            </a:r>
            <a:br>
              <a:rPr lang="fi-FI">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br>
            <a:r>
              <a:rPr lang="fi-FI" err="1">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nextdoor</a:t>
            </a:r>
            <a:r>
              <a:rPr lang="fi-FI">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 </a:t>
            </a:r>
            <a:r>
              <a:rPr lang="fi-FI" err="1">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neighbour</a:t>
            </a:r>
            <a:endParaRPr lang="fi-FI">
              <a:solidFill>
                <a:schemeClr val="bg1"/>
              </a:solidFill>
              <a:latin typeface="Segoe UI Light" panose="020B0502040204020203" pitchFamily="34" charset="0"/>
              <a:ea typeface="Segoe UI Black" panose="020B0A02040204020203" pitchFamily="34" charset="0"/>
              <a:cs typeface="Segoe UI Light" panose="020B0502040204020203" pitchFamily="34" charset="0"/>
            </a:endParaRPr>
          </a:p>
        </p:txBody>
      </p:sp>
      <p:sp>
        <p:nvSpPr>
          <p:cNvPr id="16" name="Tekstiruutu 15">
            <a:extLst>
              <a:ext uri="{FF2B5EF4-FFF2-40B4-BE49-F238E27FC236}">
                <a16:creationId xmlns:a16="http://schemas.microsoft.com/office/drawing/2014/main" id="{752CBCCC-0890-4435-AB8C-B79FAE7DF653}"/>
              </a:ext>
            </a:extLst>
          </p:cNvPr>
          <p:cNvSpPr txBox="1"/>
          <p:nvPr/>
        </p:nvSpPr>
        <p:spPr>
          <a:xfrm>
            <a:off x="1763014" y="4549017"/>
            <a:ext cx="3048000" cy="369332"/>
          </a:xfrm>
          <a:prstGeom prst="rect">
            <a:avLst/>
          </a:prstGeom>
          <a:noFill/>
        </p:spPr>
        <p:txBody>
          <a:bodyPr wrap="square" rtlCol="0">
            <a:spAutoFit/>
          </a:bodyPr>
          <a:lstStyle/>
          <a:p>
            <a:r>
              <a:rPr lang="fi-FI" err="1">
                <a:solidFill>
                  <a:schemeClr val="bg1"/>
                </a:solidFill>
                <a:latin typeface="Segoe UI Black" panose="020B0A02040204020203" pitchFamily="34" charset="0"/>
                <a:ea typeface="Segoe UI Black" panose="020B0A02040204020203" pitchFamily="34" charset="0"/>
              </a:rPr>
              <a:t>Safe</a:t>
            </a:r>
            <a:r>
              <a:rPr lang="fi-FI">
                <a:solidFill>
                  <a:schemeClr val="bg1"/>
                </a:solidFill>
                <a:latin typeface="Segoe UI Black" panose="020B0A02040204020203" pitchFamily="34" charset="0"/>
                <a:ea typeface="Segoe UI Black" panose="020B0A02040204020203" pitchFamily="34" charset="0"/>
              </a:rPr>
              <a:t> </a:t>
            </a:r>
            <a:r>
              <a:rPr lang="fi-FI">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and a </a:t>
            </a:r>
            <a:r>
              <a:rPr lang="fi-FI" err="1">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compact</a:t>
            </a:r>
            <a:r>
              <a:rPr lang="fi-FI">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 city</a:t>
            </a:r>
          </a:p>
        </p:txBody>
      </p:sp>
      <p:sp>
        <p:nvSpPr>
          <p:cNvPr id="27" name="Tekstiruutu 26">
            <a:extLst>
              <a:ext uri="{FF2B5EF4-FFF2-40B4-BE49-F238E27FC236}">
                <a16:creationId xmlns:a16="http://schemas.microsoft.com/office/drawing/2014/main" id="{1266F191-AE50-4875-89EF-E3A98E6C7229}"/>
              </a:ext>
            </a:extLst>
          </p:cNvPr>
          <p:cNvSpPr txBox="1"/>
          <p:nvPr/>
        </p:nvSpPr>
        <p:spPr>
          <a:xfrm>
            <a:off x="1763014" y="3821954"/>
            <a:ext cx="3670368" cy="646331"/>
          </a:xfrm>
          <a:prstGeom prst="rect">
            <a:avLst/>
          </a:prstGeom>
          <a:noFill/>
        </p:spPr>
        <p:txBody>
          <a:bodyPr wrap="square" rtlCol="0">
            <a:spAutoFit/>
          </a:bodyPr>
          <a:lstStyle/>
          <a:p>
            <a:r>
              <a:rPr lang="fi-FI" err="1">
                <a:solidFill>
                  <a:schemeClr val="bg1"/>
                </a:solidFill>
                <a:latin typeface="Segoe UI Black" panose="020B0A02040204020203" pitchFamily="34" charset="0"/>
                <a:ea typeface="Segoe UI Black" panose="020B0A02040204020203" pitchFamily="34" charset="0"/>
              </a:rPr>
              <a:t>Only</a:t>
            </a:r>
            <a:r>
              <a:rPr lang="fi-FI">
                <a:solidFill>
                  <a:schemeClr val="bg1"/>
                </a:solidFill>
                <a:latin typeface="Segoe UI Black" panose="020B0A02040204020203" pitchFamily="34" charset="0"/>
                <a:ea typeface="Segoe UI Black" panose="020B0A02040204020203" pitchFamily="34" charset="0"/>
              </a:rPr>
              <a:t> 50-minute </a:t>
            </a:r>
            <a:br>
              <a:rPr lang="fi-FI">
                <a:solidFill>
                  <a:schemeClr val="bg1"/>
                </a:solidFill>
                <a:latin typeface="Segoe UI Black" panose="020B0A02040204020203" pitchFamily="34" charset="0"/>
                <a:ea typeface="Segoe UI Black" panose="020B0A02040204020203" pitchFamily="34" charset="0"/>
              </a:rPr>
            </a:br>
            <a:r>
              <a:rPr lang="fi-FI" err="1">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flight</a:t>
            </a:r>
            <a:r>
              <a:rPr lang="fi-FI">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 </a:t>
            </a:r>
            <a:r>
              <a:rPr lang="fi-FI" err="1">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away</a:t>
            </a:r>
            <a:r>
              <a:rPr lang="fi-FI">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 </a:t>
            </a:r>
            <a:r>
              <a:rPr lang="fi-FI" err="1">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from</a:t>
            </a:r>
            <a:r>
              <a:rPr lang="fi-FI">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 Helsinki</a:t>
            </a:r>
          </a:p>
        </p:txBody>
      </p:sp>
      <p:pic>
        <p:nvPicPr>
          <p:cNvPr id="33" name="Kuva 32">
            <a:extLst>
              <a:ext uri="{FF2B5EF4-FFF2-40B4-BE49-F238E27FC236}">
                <a16:creationId xmlns:a16="http://schemas.microsoft.com/office/drawing/2014/main" id="{C1F4BA3C-A227-453F-9181-50EAF38B1B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533" y="4413596"/>
            <a:ext cx="664423" cy="511890"/>
          </a:xfrm>
          <a:prstGeom prst="rect">
            <a:avLst/>
          </a:prstGeom>
        </p:spPr>
      </p:pic>
      <p:pic>
        <p:nvPicPr>
          <p:cNvPr id="35" name="Kuva 34">
            <a:extLst>
              <a:ext uri="{FF2B5EF4-FFF2-40B4-BE49-F238E27FC236}">
                <a16:creationId xmlns:a16="http://schemas.microsoft.com/office/drawing/2014/main" id="{7CC29680-5D72-48BB-BF7B-E5497A17E1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0367" y="2832183"/>
            <a:ext cx="730865" cy="540328"/>
          </a:xfrm>
          <a:prstGeom prst="rect">
            <a:avLst/>
          </a:prstGeom>
        </p:spPr>
      </p:pic>
      <p:pic>
        <p:nvPicPr>
          <p:cNvPr id="37" name="Kuva 36">
            <a:extLst>
              <a:ext uri="{FF2B5EF4-FFF2-40B4-BE49-F238E27FC236}">
                <a16:creationId xmlns:a16="http://schemas.microsoft.com/office/drawing/2014/main" id="{B962DC43-348D-4265-A1D1-96C0AF81CF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73632" y="3660110"/>
            <a:ext cx="788311" cy="639721"/>
          </a:xfrm>
          <a:prstGeom prst="rect">
            <a:avLst/>
          </a:prstGeom>
        </p:spPr>
      </p:pic>
      <p:pic>
        <p:nvPicPr>
          <p:cNvPr id="39" name="Kuva 38">
            <a:extLst>
              <a:ext uri="{FF2B5EF4-FFF2-40B4-BE49-F238E27FC236}">
                <a16:creationId xmlns:a16="http://schemas.microsoft.com/office/drawing/2014/main" id="{C2E89459-A0D3-4FD1-B60D-0BD4B769CC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4775" y="3767959"/>
            <a:ext cx="652234" cy="685079"/>
          </a:xfrm>
          <a:prstGeom prst="rect">
            <a:avLst/>
          </a:prstGeom>
        </p:spPr>
      </p:pic>
      <p:pic>
        <p:nvPicPr>
          <p:cNvPr id="41" name="Kuva 40">
            <a:extLst>
              <a:ext uri="{FF2B5EF4-FFF2-40B4-BE49-F238E27FC236}">
                <a16:creationId xmlns:a16="http://schemas.microsoft.com/office/drawing/2014/main" id="{276CF315-C234-4FD0-A931-6AC617EF068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29970" y="2275054"/>
            <a:ext cx="762190" cy="774234"/>
          </a:xfrm>
          <a:prstGeom prst="rect">
            <a:avLst/>
          </a:prstGeom>
        </p:spPr>
      </p:pic>
      <p:pic>
        <p:nvPicPr>
          <p:cNvPr id="43" name="Kuva 42">
            <a:extLst>
              <a:ext uri="{FF2B5EF4-FFF2-40B4-BE49-F238E27FC236}">
                <a16:creationId xmlns:a16="http://schemas.microsoft.com/office/drawing/2014/main" id="{FCEF2C38-76B8-4261-A0CF-B1B806FE409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20039" y="4725377"/>
            <a:ext cx="764849" cy="664746"/>
          </a:xfrm>
          <a:prstGeom prst="rect">
            <a:avLst/>
          </a:prstGeom>
        </p:spPr>
      </p:pic>
      <p:pic>
        <p:nvPicPr>
          <p:cNvPr id="45" name="Kuva 44">
            <a:extLst>
              <a:ext uri="{FF2B5EF4-FFF2-40B4-BE49-F238E27FC236}">
                <a16:creationId xmlns:a16="http://schemas.microsoft.com/office/drawing/2014/main" id="{2079532C-D733-44E9-B704-F19D6207942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76150" y="1196605"/>
            <a:ext cx="677259" cy="717925"/>
          </a:xfrm>
          <a:prstGeom prst="rect">
            <a:avLst/>
          </a:prstGeom>
        </p:spPr>
      </p:pic>
      <p:pic>
        <p:nvPicPr>
          <p:cNvPr id="47" name="Kuva 46">
            <a:extLst>
              <a:ext uri="{FF2B5EF4-FFF2-40B4-BE49-F238E27FC236}">
                <a16:creationId xmlns:a16="http://schemas.microsoft.com/office/drawing/2014/main" id="{434DB801-83B4-4785-8F12-A28E579A844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4635" y="2033357"/>
            <a:ext cx="716646" cy="581565"/>
          </a:xfrm>
          <a:prstGeom prst="rect">
            <a:avLst/>
          </a:prstGeom>
        </p:spPr>
      </p:pic>
      <p:pic>
        <p:nvPicPr>
          <p:cNvPr id="49" name="Kuva 48">
            <a:extLst>
              <a:ext uri="{FF2B5EF4-FFF2-40B4-BE49-F238E27FC236}">
                <a16:creationId xmlns:a16="http://schemas.microsoft.com/office/drawing/2014/main" id="{48C36183-FDE0-4A2C-8184-A6635C777D8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0834" y="1148919"/>
            <a:ext cx="953856" cy="774062"/>
          </a:xfrm>
          <a:prstGeom prst="rect">
            <a:avLst/>
          </a:prstGeom>
        </p:spPr>
      </p:pic>
      <p:pic>
        <p:nvPicPr>
          <p:cNvPr id="51" name="Kuva 50">
            <a:extLst>
              <a:ext uri="{FF2B5EF4-FFF2-40B4-BE49-F238E27FC236}">
                <a16:creationId xmlns:a16="http://schemas.microsoft.com/office/drawing/2014/main" id="{15C33DE0-98A7-4C22-B1D4-560E2496D05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6811" y="4924597"/>
            <a:ext cx="867142" cy="703693"/>
          </a:xfrm>
          <a:prstGeom prst="rect">
            <a:avLst/>
          </a:prstGeom>
        </p:spPr>
      </p:pic>
      <p:pic>
        <p:nvPicPr>
          <p:cNvPr id="24" name="Kuva 23">
            <a:extLst>
              <a:ext uri="{FF2B5EF4-FFF2-40B4-BE49-F238E27FC236}">
                <a16:creationId xmlns:a16="http://schemas.microsoft.com/office/drawing/2014/main" id="{9DCBFCA5-899A-40C1-B08F-7919F99D3EF0}"/>
              </a:ext>
            </a:extLst>
          </p:cNvPr>
          <p:cNvPicPr>
            <a:picLocks noChangeAspect="1"/>
          </p:cNvPicPr>
          <p:nvPr/>
        </p:nvPicPr>
        <p:blipFill>
          <a:blip r:embed="rId14">
            <a:alphaModFix amt="5000"/>
            <a:extLst>
              <a:ext uri="{28A0092B-C50C-407E-A947-70E740481C1C}">
                <a14:useLocalDpi xmlns:a14="http://schemas.microsoft.com/office/drawing/2010/main" val="0"/>
              </a:ext>
            </a:extLst>
          </a:blip>
          <a:stretch>
            <a:fillRect/>
          </a:stretch>
        </p:blipFill>
        <p:spPr>
          <a:xfrm rot="913339">
            <a:off x="8479152" y="3706805"/>
            <a:ext cx="6417484" cy="5890921"/>
          </a:xfrm>
          <a:prstGeom prst="rect">
            <a:avLst/>
          </a:prstGeom>
        </p:spPr>
      </p:pic>
      <p:sp>
        <p:nvSpPr>
          <p:cNvPr id="28" name="Tekstiruutu 27">
            <a:extLst>
              <a:ext uri="{FF2B5EF4-FFF2-40B4-BE49-F238E27FC236}">
                <a16:creationId xmlns:a16="http://schemas.microsoft.com/office/drawing/2014/main" id="{AB0C38AB-2B6C-4BE7-A5E4-DC659F9F8B82}"/>
              </a:ext>
            </a:extLst>
          </p:cNvPr>
          <p:cNvSpPr txBox="1"/>
          <p:nvPr/>
        </p:nvSpPr>
        <p:spPr>
          <a:xfrm>
            <a:off x="8627691" y="4646369"/>
            <a:ext cx="2935827" cy="1200329"/>
          </a:xfrm>
          <a:prstGeom prst="rect">
            <a:avLst/>
          </a:prstGeom>
          <a:noFill/>
        </p:spPr>
        <p:txBody>
          <a:bodyPr wrap="square">
            <a:spAutoFit/>
          </a:bodyPr>
          <a:lstStyle/>
          <a:p>
            <a:r>
              <a:rPr lang="fi-FI">
                <a:solidFill>
                  <a:schemeClr val="bg1"/>
                </a:solidFill>
                <a:latin typeface="Segoe UI Black" panose="020B0A02040204020203" pitchFamily="34" charset="0"/>
                <a:ea typeface="Segoe UI Black" panose="020B0A02040204020203" pitchFamily="34" charset="0"/>
              </a:rPr>
              <a:t>710 M€ </a:t>
            </a:r>
            <a:r>
              <a:rPr lang="fi-FI">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to </a:t>
            </a:r>
            <a:r>
              <a:rPr lang="fi-FI" err="1">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be</a:t>
            </a:r>
            <a:r>
              <a:rPr lang="fi-FI">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 </a:t>
            </a:r>
            <a:r>
              <a:rPr lang="fi-FI" err="1">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invested</a:t>
            </a:r>
            <a:r>
              <a:rPr lang="fi-FI">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 in </a:t>
            </a:r>
            <a:r>
              <a:rPr lang="fi-FI" err="1">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the</a:t>
            </a:r>
            <a:r>
              <a:rPr lang="fi-FI">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 </a:t>
            </a:r>
            <a:r>
              <a:rPr lang="fi-FI" err="1">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infrastructure</a:t>
            </a:r>
            <a:r>
              <a:rPr lang="fi-FI">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 </a:t>
            </a:r>
            <a:r>
              <a:rPr lang="fi-FI" err="1">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development</a:t>
            </a:r>
            <a:r>
              <a:rPr lang="fi-FI">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 in </a:t>
            </a:r>
            <a:r>
              <a:rPr lang="fi-FI" err="1">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the</a:t>
            </a:r>
            <a:r>
              <a:rPr lang="fi-FI">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 </a:t>
            </a:r>
            <a:r>
              <a:rPr lang="fi-FI" err="1">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near</a:t>
            </a:r>
            <a:r>
              <a:rPr lang="fi-FI">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 </a:t>
            </a:r>
            <a:r>
              <a:rPr lang="fi-FI" err="1">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future</a:t>
            </a:r>
            <a:endParaRPr lang="fi-FI">
              <a:solidFill>
                <a:schemeClr val="bg1"/>
              </a:solidFill>
              <a:latin typeface="Segoe UI Light" panose="020B0502040204020203" pitchFamily="34" charset="0"/>
              <a:ea typeface="Segoe UI Black" panose="020B0A02040204020203" pitchFamily="34" charset="0"/>
              <a:cs typeface="Segoe UI Light" panose="020B0502040204020203" pitchFamily="34" charset="0"/>
            </a:endParaRPr>
          </a:p>
        </p:txBody>
      </p:sp>
      <p:pic>
        <p:nvPicPr>
          <p:cNvPr id="25" name="Kuva 24">
            <a:extLst>
              <a:ext uri="{FF2B5EF4-FFF2-40B4-BE49-F238E27FC236}">
                <a16:creationId xmlns:a16="http://schemas.microsoft.com/office/drawing/2014/main" id="{64F5D419-FDA1-4190-B0E1-B61FBDD0104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561119" y="8523740"/>
            <a:ext cx="717919" cy="233594"/>
          </a:xfrm>
          <a:prstGeom prst="rect">
            <a:avLst/>
          </a:prstGeom>
        </p:spPr>
      </p:pic>
      <p:pic>
        <p:nvPicPr>
          <p:cNvPr id="29" name="Kuva 28">
            <a:extLst>
              <a:ext uri="{FF2B5EF4-FFF2-40B4-BE49-F238E27FC236}">
                <a16:creationId xmlns:a16="http://schemas.microsoft.com/office/drawing/2014/main" id="{62B4736D-454F-4E9C-B8BE-959A71076DE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570424" y="6860122"/>
            <a:ext cx="717919" cy="740590"/>
          </a:xfrm>
          <a:prstGeom prst="rect">
            <a:avLst/>
          </a:prstGeom>
        </p:spPr>
      </p:pic>
      <p:sp>
        <p:nvSpPr>
          <p:cNvPr id="2" name="Tekstiruutu 1">
            <a:extLst>
              <a:ext uri="{FF2B5EF4-FFF2-40B4-BE49-F238E27FC236}">
                <a16:creationId xmlns:a16="http://schemas.microsoft.com/office/drawing/2014/main" id="{6857B4CF-ABD3-4490-BFA6-C943478FBF2B}"/>
              </a:ext>
            </a:extLst>
          </p:cNvPr>
          <p:cNvSpPr txBox="1"/>
          <p:nvPr/>
        </p:nvSpPr>
        <p:spPr>
          <a:xfrm>
            <a:off x="870367" y="101641"/>
            <a:ext cx="7739072" cy="830997"/>
          </a:xfrm>
          <a:prstGeom prst="rect">
            <a:avLst/>
          </a:prstGeom>
          <a:noFill/>
        </p:spPr>
        <p:txBody>
          <a:bodyPr wrap="square" rtlCol="0">
            <a:spAutoFit/>
          </a:bodyPr>
          <a:lstStyle/>
          <a:p>
            <a:r>
              <a:rPr lang="en-GB" sz="4800">
                <a:solidFill>
                  <a:schemeClr val="bg1"/>
                </a:solidFill>
                <a:effectLst/>
                <a:latin typeface="Segoe UI Black" panose="020B0A02040204020203" pitchFamily="34" charset="0"/>
                <a:ea typeface="Segoe UI Black" panose="020B0A02040204020203" pitchFamily="34" charset="0"/>
                <a:cs typeface="Times New Roman" panose="02020603050405020304" pitchFamily="18" charset="0"/>
              </a:rPr>
              <a:t>An introduction to Oulu</a:t>
            </a:r>
            <a:endParaRPr lang="fi-FI" sz="4800">
              <a:solidFill>
                <a:schemeClr val="bg1"/>
              </a:solidFill>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val="12887831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1250" fill="hold"/>
                                        <p:tgtEl>
                                          <p:spTgt spid="49"/>
                                        </p:tgtEl>
                                        <p:attrNameLst>
                                          <p:attrName>ppt_x</p:attrName>
                                        </p:attrNameLst>
                                      </p:cBhvr>
                                      <p:tavLst>
                                        <p:tav tm="0">
                                          <p:val>
                                            <p:strVal val="#ppt_x"/>
                                          </p:val>
                                        </p:tav>
                                        <p:tav tm="100000">
                                          <p:val>
                                            <p:strVal val="#ppt_x"/>
                                          </p:val>
                                        </p:tav>
                                      </p:tavLst>
                                    </p:anim>
                                    <p:anim calcmode="lin" valueType="num">
                                      <p:cBhvr additive="base">
                                        <p:cTn id="8" dur="1250" fill="hold"/>
                                        <p:tgtEl>
                                          <p:spTgt spid="4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250" fill="hold"/>
                                        <p:tgtEl>
                                          <p:spTgt spid="13"/>
                                        </p:tgtEl>
                                        <p:attrNameLst>
                                          <p:attrName>ppt_x</p:attrName>
                                        </p:attrNameLst>
                                      </p:cBhvr>
                                      <p:tavLst>
                                        <p:tav tm="0">
                                          <p:val>
                                            <p:strVal val="#ppt_x"/>
                                          </p:val>
                                        </p:tav>
                                        <p:tav tm="100000">
                                          <p:val>
                                            <p:strVal val="#ppt_x"/>
                                          </p:val>
                                        </p:tav>
                                      </p:tavLst>
                                    </p:anim>
                                    <p:anim calcmode="lin" valueType="num">
                                      <p:cBhvr additive="base">
                                        <p:cTn id="12" dur="125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250" fill="hold"/>
                                        <p:tgtEl>
                                          <p:spTgt spid="47"/>
                                        </p:tgtEl>
                                        <p:attrNameLst>
                                          <p:attrName>ppt_x</p:attrName>
                                        </p:attrNameLst>
                                      </p:cBhvr>
                                      <p:tavLst>
                                        <p:tav tm="0">
                                          <p:val>
                                            <p:strVal val="#ppt_x"/>
                                          </p:val>
                                        </p:tav>
                                        <p:tav tm="100000">
                                          <p:val>
                                            <p:strVal val="#ppt_x"/>
                                          </p:val>
                                        </p:tav>
                                      </p:tavLst>
                                    </p:anim>
                                    <p:anim calcmode="lin" valueType="num">
                                      <p:cBhvr additive="base">
                                        <p:cTn id="18" dur="1250" fill="hold"/>
                                        <p:tgtEl>
                                          <p:spTgt spid="4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1250" fill="hold"/>
                                        <p:tgtEl>
                                          <p:spTgt spid="12"/>
                                        </p:tgtEl>
                                        <p:attrNameLst>
                                          <p:attrName>ppt_x</p:attrName>
                                        </p:attrNameLst>
                                      </p:cBhvr>
                                      <p:tavLst>
                                        <p:tav tm="0">
                                          <p:val>
                                            <p:strVal val="#ppt_x"/>
                                          </p:val>
                                        </p:tav>
                                        <p:tav tm="100000">
                                          <p:val>
                                            <p:strVal val="#ppt_x"/>
                                          </p:val>
                                        </p:tav>
                                      </p:tavLst>
                                    </p:anim>
                                    <p:anim calcmode="lin" valueType="num">
                                      <p:cBhvr additive="base">
                                        <p:cTn id="22" dur="125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1000" fill="hold"/>
                                        <p:tgtEl>
                                          <p:spTgt spid="35"/>
                                        </p:tgtEl>
                                        <p:attrNameLst>
                                          <p:attrName>ppt_x</p:attrName>
                                        </p:attrNameLst>
                                      </p:cBhvr>
                                      <p:tavLst>
                                        <p:tav tm="0">
                                          <p:val>
                                            <p:strVal val="#ppt_x"/>
                                          </p:val>
                                        </p:tav>
                                        <p:tav tm="100000">
                                          <p:val>
                                            <p:strVal val="#ppt_x"/>
                                          </p:val>
                                        </p:tav>
                                      </p:tavLst>
                                    </p:anim>
                                    <p:anim calcmode="lin" valueType="num">
                                      <p:cBhvr additive="base">
                                        <p:cTn id="28" dur="1000" fill="hold"/>
                                        <p:tgtEl>
                                          <p:spTgt spid="3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additive="base">
                                        <p:cTn id="37" dur="1000" fill="hold"/>
                                        <p:tgtEl>
                                          <p:spTgt spid="39"/>
                                        </p:tgtEl>
                                        <p:attrNameLst>
                                          <p:attrName>ppt_x</p:attrName>
                                        </p:attrNameLst>
                                      </p:cBhvr>
                                      <p:tavLst>
                                        <p:tav tm="0">
                                          <p:val>
                                            <p:strVal val="#ppt_x"/>
                                          </p:val>
                                        </p:tav>
                                        <p:tav tm="100000">
                                          <p:val>
                                            <p:strVal val="#ppt_x"/>
                                          </p:val>
                                        </p:tav>
                                      </p:tavLst>
                                    </p:anim>
                                    <p:anim calcmode="lin" valueType="num">
                                      <p:cBhvr additive="base">
                                        <p:cTn id="38" dur="1000" fill="hold"/>
                                        <p:tgtEl>
                                          <p:spTgt spid="3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1000" fill="hold"/>
                                        <p:tgtEl>
                                          <p:spTgt spid="27"/>
                                        </p:tgtEl>
                                        <p:attrNameLst>
                                          <p:attrName>ppt_x</p:attrName>
                                        </p:attrNameLst>
                                      </p:cBhvr>
                                      <p:tavLst>
                                        <p:tav tm="0">
                                          <p:val>
                                            <p:strVal val="#ppt_x"/>
                                          </p:val>
                                        </p:tav>
                                        <p:tav tm="100000">
                                          <p:val>
                                            <p:strVal val="#ppt_x"/>
                                          </p:val>
                                        </p:tav>
                                      </p:tavLst>
                                    </p:anim>
                                    <p:anim calcmode="lin" valueType="num">
                                      <p:cBhvr additive="base">
                                        <p:cTn id="42" dur="10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1000" fill="hold"/>
                                        <p:tgtEl>
                                          <p:spTgt spid="33"/>
                                        </p:tgtEl>
                                        <p:attrNameLst>
                                          <p:attrName>ppt_x</p:attrName>
                                        </p:attrNameLst>
                                      </p:cBhvr>
                                      <p:tavLst>
                                        <p:tav tm="0">
                                          <p:val>
                                            <p:strVal val="#ppt_x"/>
                                          </p:val>
                                        </p:tav>
                                        <p:tav tm="100000">
                                          <p:val>
                                            <p:strVal val="#ppt_x"/>
                                          </p:val>
                                        </p:tav>
                                      </p:tavLst>
                                    </p:anim>
                                    <p:anim calcmode="lin" valueType="num">
                                      <p:cBhvr additive="base">
                                        <p:cTn id="48" dur="1000" fill="hold"/>
                                        <p:tgtEl>
                                          <p:spTgt spid="3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1000" fill="hold"/>
                                        <p:tgtEl>
                                          <p:spTgt spid="16"/>
                                        </p:tgtEl>
                                        <p:attrNameLst>
                                          <p:attrName>ppt_x</p:attrName>
                                        </p:attrNameLst>
                                      </p:cBhvr>
                                      <p:tavLst>
                                        <p:tav tm="0">
                                          <p:val>
                                            <p:strVal val="#ppt_x"/>
                                          </p:val>
                                        </p:tav>
                                        <p:tav tm="100000">
                                          <p:val>
                                            <p:strVal val="#ppt_x"/>
                                          </p:val>
                                        </p:tav>
                                      </p:tavLst>
                                    </p:anim>
                                    <p:anim calcmode="lin" valueType="num">
                                      <p:cBhvr additive="base">
                                        <p:cTn id="52"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additive="base">
                                        <p:cTn id="57" dur="1000" fill="hold"/>
                                        <p:tgtEl>
                                          <p:spTgt spid="51"/>
                                        </p:tgtEl>
                                        <p:attrNameLst>
                                          <p:attrName>ppt_x</p:attrName>
                                        </p:attrNameLst>
                                      </p:cBhvr>
                                      <p:tavLst>
                                        <p:tav tm="0">
                                          <p:val>
                                            <p:strVal val="#ppt_x"/>
                                          </p:val>
                                        </p:tav>
                                        <p:tav tm="100000">
                                          <p:val>
                                            <p:strVal val="#ppt_x"/>
                                          </p:val>
                                        </p:tav>
                                      </p:tavLst>
                                    </p:anim>
                                    <p:anim calcmode="lin" valueType="num">
                                      <p:cBhvr additive="base">
                                        <p:cTn id="58" dur="1000" fill="hold"/>
                                        <p:tgtEl>
                                          <p:spTgt spid="51"/>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5"/>
                                        </p:tgtEl>
                                        <p:attrNameLst>
                                          <p:attrName>style.visibility</p:attrName>
                                        </p:attrNameLst>
                                      </p:cBhvr>
                                      <p:to>
                                        <p:strVal val="visible"/>
                                      </p:to>
                                    </p:set>
                                    <p:anim calcmode="lin" valueType="num">
                                      <p:cBhvr additive="base">
                                        <p:cTn id="67" dur="1000" fill="hold"/>
                                        <p:tgtEl>
                                          <p:spTgt spid="45"/>
                                        </p:tgtEl>
                                        <p:attrNameLst>
                                          <p:attrName>ppt_x</p:attrName>
                                        </p:attrNameLst>
                                      </p:cBhvr>
                                      <p:tavLst>
                                        <p:tav tm="0">
                                          <p:val>
                                            <p:strVal val="#ppt_x"/>
                                          </p:val>
                                        </p:tav>
                                        <p:tav tm="100000">
                                          <p:val>
                                            <p:strVal val="#ppt_x"/>
                                          </p:val>
                                        </p:tav>
                                      </p:tavLst>
                                    </p:anim>
                                    <p:anim calcmode="lin" valueType="num">
                                      <p:cBhvr additive="base">
                                        <p:cTn id="68" dur="1000" fill="hold"/>
                                        <p:tgtEl>
                                          <p:spTgt spid="4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additive="base">
                                        <p:cTn id="71" dur="1000" fill="hold"/>
                                        <p:tgtEl>
                                          <p:spTgt spid="14"/>
                                        </p:tgtEl>
                                        <p:attrNameLst>
                                          <p:attrName>ppt_x</p:attrName>
                                        </p:attrNameLst>
                                      </p:cBhvr>
                                      <p:tavLst>
                                        <p:tav tm="0">
                                          <p:val>
                                            <p:strVal val="#ppt_x"/>
                                          </p:val>
                                        </p:tav>
                                        <p:tav tm="100000">
                                          <p:val>
                                            <p:strVal val="#ppt_x"/>
                                          </p:val>
                                        </p:tav>
                                      </p:tavLst>
                                    </p:anim>
                                    <p:anim calcmode="lin" valueType="num">
                                      <p:cBhvr additive="base">
                                        <p:cTn id="72"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cBhvr additive="base">
                                        <p:cTn id="77" dur="1000" fill="hold"/>
                                        <p:tgtEl>
                                          <p:spTgt spid="41"/>
                                        </p:tgtEl>
                                        <p:attrNameLst>
                                          <p:attrName>ppt_x</p:attrName>
                                        </p:attrNameLst>
                                      </p:cBhvr>
                                      <p:tavLst>
                                        <p:tav tm="0">
                                          <p:val>
                                            <p:strVal val="#ppt_x"/>
                                          </p:val>
                                        </p:tav>
                                        <p:tav tm="100000">
                                          <p:val>
                                            <p:strVal val="#ppt_x"/>
                                          </p:val>
                                        </p:tav>
                                      </p:tavLst>
                                    </p:anim>
                                    <p:anim calcmode="lin" valueType="num">
                                      <p:cBhvr additive="base">
                                        <p:cTn id="78" dur="1000" fill="hold"/>
                                        <p:tgtEl>
                                          <p:spTgt spid="41"/>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8"/>
                                        </p:tgtEl>
                                        <p:attrNameLst>
                                          <p:attrName>style.visibility</p:attrName>
                                        </p:attrNameLst>
                                      </p:cBhvr>
                                      <p:to>
                                        <p:strVal val="visible"/>
                                      </p:to>
                                    </p:set>
                                    <p:anim calcmode="lin" valueType="num">
                                      <p:cBhvr additive="base">
                                        <p:cTn id="81" dur="1000" fill="hold"/>
                                        <p:tgtEl>
                                          <p:spTgt spid="8"/>
                                        </p:tgtEl>
                                        <p:attrNameLst>
                                          <p:attrName>ppt_x</p:attrName>
                                        </p:attrNameLst>
                                      </p:cBhvr>
                                      <p:tavLst>
                                        <p:tav tm="0">
                                          <p:val>
                                            <p:strVal val="#ppt_x"/>
                                          </p:val>
                                        </p:tav>
                                        <p:tav tm="100000">
                                          <p:val>
                                            <p:strVal val="#ppt_x"/>
                                          </p:val>
                                        </p:tav>
                                      </p:tavLst>
                                    </p:anim>
                                    <p:anim calcmode="lin" valueType="num">
                                      <p:cBhvr additive="base">
                                        <p:cTn id="8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1000" fill="hold"/>
                                        <p:tgtEl>
                                          <p:spTgt spid="37"/>
                                        </p:tgtEl>
                                        <p:attrNameLst>
                                          <p:attrName>ppt_x</p:attrName>
                                        </p:attrNameLst>
                                      </p:cBhvr>
                                      <p:tavLst>
                                        <p:tav tm="0">
                                          <p:val>
                                            <p:strVal val="#ppt_x"/>
                                          </p:val>
                                        </p:tav>
                                        <p:tav tm="100000">
                                          <p:val>
                                            <p:strVal val="#ppt_x"/>
                                          </p:val>
                                        </p:tav>
                                      </p:tavLst>
                                    </p:anim>
                                    <p:anim calcmode="lin" valueType="num">
                                      <p:cBhvr additive="base">
                                        <p:cTn id="88" dur="1000" fill="hold"/>
                                        <p:tgtEl>
                                          <p:spTgt spid="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1"/>
                                        </p:tgtEl>
                                        <p:attrNameLst>
                                          <p:attrName>style.visibility</p:attrName>
                                        </p:attrNameLst>
                                      </p:cBhvr>
                                      <p:to>
                                        <p:strVal val="visible"/>
                                      </p:to>
                                    </p:set>
                                    <p:anim calcmode="lin" valueType="num">
                                      <p:cBhvr additive="base">
                                        <p:cTn id="91" dur="1000" fill="hold"/>
                                        <p:tgtEl>
                                          <p:spTgt spid="11"/>
                                        </p:tgtEl>
                                        <p:attrNameLst>
                                          <p:attrName>ppt_x</p:attrName>
                                        </p:attrNameLst>
                                      </p:cBhvr>
                                      <p:tavLst>
                                        <p:tav tm="0">
                                          <p:val>
                                            <p:strVal val="#ppt_x"/>
                                          </p:val>
                                        </p:tav>
                                        <p:tav tm="100000">
                                          <p:val>
                                            <p:strVal val="#ppt_x"/>
                                          </p:val>
                                        </p:tav>
                                      </p:tavLst>
                                    </p:anim>
                                    <p:anim calcmode="lin" valueType="num">
                                      <p:cBhvr additive="base">
                                        <p:cTn id="92"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43"/>
                                        </p:tgtEl>
                                        <p:attrNameLst>
                                          <p:attrName>style.visibility</p:attrName>
                                        </p:attrNameLst>
                                      </p:cBhvr>
                                      <p:to>
                                        <p:strVal val="visible"/>
                                      </p:to>
                                    </p:set>
                                    <p:anim calcmode="lin" valueType="num">
                                      <p:cBhvr additive="base">
                                        <p:cTn id="97" dur="1000" fill="hold"/>
                                        <p:tgtEl>
                                          <p:spTgt spid="43"/>
                                        </p:tgtEl>
                                        <p:attrNameLst>
                                          <p:attrName>ppt_x</p:attrName>
                                        </p:attrNameLst>
                                      </p:cBhvr>
                                      <p:tavLst>
                                        <p:tav tm="0">
                                          <p:val>
                                            <p:strVal val="#ppt_x"/>
                                          </p:val>
                                        </p:tav>
                                        <p:tav tm="100000">
                                          <p:val>
                                            <p:strVal val="#ppt_x"/>
                                          </p:val>
                                        </p:tav>
                                      </p:tavLst>
                                    </p:anim>
                                    <p:anim calcmode="lin" valueType="num">
                                      <p:cBhvr additive="base">
                                        <p:cTn id="98" dur="1000" fill="hold"/>
                                        <p:tgtEl>
                                          <p:spTgt spid="43"/>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additive="base">
                                        <p:cTn id="101" dur="1000" fill="hold"/>
                                        <p:tgtEl>
                                          <p:spTgt spid="28"/>
                                        </p:tgtEl>
                                        <p:attrNameLst>
                                          <p:attrName>ppt_x</p:attrName>
                                        </p:attrNameLst>
                                      </p:cBhvr>
                                      <p:tavLst>
                                        <p:tav tm="0">
                                          <p:val>
                                            <p:strVal val="#ppt_x"/>
                                          </p:val>
                                        </p:tav>
                                        <p:tav tm="100000">
                                          <p:val>
                                            <p:strVal val="#ppt_x"/>
                                          </p:val>
                                        </p:tav>
                                      </p:tavLst>
                                    </p:anim>
                                    <p:anim calcmode="lin" valueType="num">
                                      <p:cBhvr additive="base">
                                        <p:cTn id="102"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3" grpId="0"/>
      <p:bldP spid="14" grpId="0"/>
      <p:bldP spid="15" grpId="0"/>
      <p:bldP spid="16" grpId="0"/>
      <p:bldP spid="27"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 8" descr="Kuva, joka sisältää kohteen kartta&#10;&#10;Kuvaus luotu automaattisesti">
            <a:extLst>
              <a:ext uri="{FF2B5EF4-FFF2-40B4-BE49-F238E27FC236}">
                <a16:creationId xmlns:a16="http://schemas.microsoft.com/office/drawing/2014/main" id="{918F5C09-B210-4D6F-841A-81F37963D7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Suorakulmio 9">
            <a:extLst>
              <a:ext uri="{FF2B5EF4-FFF2-40B4-BE49-F238E27FC236}">
                <a16:creationId xmlns:a16="http://schemas.microsoft.com/office/drawing/2014/main" id="{A71AF187-B164-46F1-98DB-08F24F8194EB}"/>
              </a:ext>
            </a:extLst>
          </p:cNvPr>
          <p:cNvSpPr/>
          <p:nvPr/>
        </p:nvSpPr>
        <p:spPr>
          <a:xfrm>
            <a:off x="0" y="0"/>
            <a:ext cx="12192000" cy="6858000"/>
          </a:xfrm>
          <a:prstGeom prst="rect">
            <a:avLst/>
          </a:prstGeom>
          <a:gradFill flip="none" rotWithShape="1">
            <a:gsLst>
              <a:gs pos="0">
                <a:srgbClr val="A44BFF">
                  <a:shade val="30000"/>
                  <a:satMod val="115000"/>
                  <a:lumMod val="59000"/>
                  <a:alpha val="54000"/>
                </a:srgbClr>
              </a:gs>
              <a:gs pos="56000">
                <a:srgbClr val="A44BFF">
                  <a:shade val="67500"/>
                  <a:satMod val="115000"/>
                  <a:alpha val="80000"/>
                </a:srgbClr>
              </a:gs>
              <a:gs pos="100000">
                <a:srgbClr val="A44BFF">
                  <a:shade val="100000"/>
                  <a:satMod val="115000"/>
                </a:srgb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ekstiruutu 5">
            <a:extLst>
              <a:ext uri="{FF2B5EF4-FFF2-40B4-BE49-F238E27FC236}">
                <a16:creationId xmlns:a16="http://schemas.microsoft.com/office/drawing/2014/main" id="{F83F84F9-169E-454E-8662-08358C18699D}"/>
              </a:ext>
            </a:extLst>
          </p:cNvPr>
          <p:cNvSpPr txBox="1"/>
          <p:nvPr/>
        </p:nvSpPr>
        <p:spPr>
          <a:xfrm>
            <a:off x="693986" y="82718"/>
            <a:ext cx="10861744" cy="1738938"/>
          </a:xfrm>
          <a:prstGeom prst="rect">
            <a:avLst/>
          </a:prstGeom>
          <a:noFill/>
        </p:spPr>
        <p:txBody>
          <a:bodyPr wrap="square">
            <a:spAutoFit/>
          </a:bodyPr>
          <a:lstStyle/>
          <a:p>
            <a:pPr>
              <a:spcAft>
                <a:spcPts val="600"/>
              </a:spcAft>
            </a:pPr>
            <a:r>
              <a:rPr lang="en-GB" sz="5400" b="1">
                <a:solidFill>
                  <a:srgbClr val="1D0865"/>
                </a:solidFill>
                <a:latin typeface="Segoe UI Black" panose="020B0A02040204020203" pitchFamily="34" charset="0"/>
                <a:ea typeface="Segoe UI Black" panose="020B0A02040204020203" pitchFamily="34" charset="0"/>
                <a:cs typeface="Times New Roman" panose="02020603050405020304" pitchFamily="18" charset="0"/>
              </a:rPr>
              <a:t>Oulu2026 –</a:t>
            </a:r>
            <a:r>
              <a:rPr lang="en-GB" sz="4800" b="1">
                <a:solidFill>
                  <a:srgbClr val="1D0865"/>
                </a:solidFill>
                <a:latin typeface="Segoe UI Black" panose="020B0A02040204020203" pitchFamily="34" charset="0"/>
                <a:ea typeface="Segoe UI Black" panose="020B0A02040204020203" pitchFamily="34" charset="0"/>
                <a:cs typeface="Times New Roman" panose="02020603050405020304" pitchFamily="18" charset="0"/>
              </a:rPr>
              <a:t> </a:t>
            </a:r>
          </a:p>
          <a:p>
            <a:pPr>
              <a:spcAft>
                <a:spcPts val="600"/>
              </a:spcAft>
            </a:pPr>
            <a:r>
              <a:rPr lang="en-GB" sz="4800">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European Capital of Culture</a:t>
            </a:r>
            <a:endParaRPr lang="fi-FI" sz="4800">
              <a:solidFill>
                <a:schemeClr val="bg1"/>
              </a:solidFill>
              <a:latin typeface="Segoe UI Black" panose="020B0A02040204020203" pitchFamily="34" charset="0"/>
              <a:ea typeface="Segoe UI Black" panose="020B0A02040204020203" pitchFamily="34" charset="0"/>
              <a:cs typeface="Times New Roman" panose="02020603050405020304" pitchFamily="18" charset="0"/>
            </a:endParaRPr>
          </a:p>
        </p:txBody>
      </p:sp>
      <p:pic>
        <p:nvPicPr>
          <p:cNvPr id="18" name="Kuva 17" descr="Lippu tasaisella täytöllä">
            <a:extLst>
              <a:ext uri="{FF2B5EF4-FFF2-40B4-BE49-F238E27FC236}">
                <a16:creationId xmlns:a16="http://schemas.microsoft.com/office/drawing/2014/main" id="{80EE5610-E2D2-4AB7-B484-F401B6A50E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68206" y="1636918"/>
            <a:ext cx="624548" cy="624548"/>
          </a:xfrm>
          <a:prstGeom prst="rect">
            <a:avLst/>
          </a:prstGeom>
        </p:spPr>
      </p:pic>
      <p:sp>
        <p:nvSpPr>
          <p:cNvPr id="19" name="Ellipsi 18">
            <a:extLst>
              <a:ext uri="{FF2B5EF4-FFF2-40B4-BE49-F238E27FC236}">
                <a16:creationId xmlns:a16="http://schemas.microsoft.com/office/drawing/2014/main" id="{C7DC37F9-0ED2-4A2D-9BA5-78F7E4DA3A7F}"/>
              </a:ext>
            </a:extLst>
          </p:cNvPr>
          <p:cNvSpPr/>
          <p:nvPr/>
        </p:nvSpPr>
        <p:spPr>
          <a:xfrm>
            <a:off x="8432688" y="2169803"/>
            <a:ext cx="175846" cy="6511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Tekstiruutu 27">
            <a:extLst>
              <a:ext uri="{FF2B5EF4-FFF2-40B4-BE49-F238E27FC236}">
                <a16:creationId xmlns:a16="http://schemas.microsoft.com/office/drawing/2014/main" id="{F0179A38-53FB-4377-B148-8C818B277963}"/>
              </a:ext>
            </a:extLst>
          </p:cNvPr>
          <p:cNvSpPr txBox="1"/>
          <p:nvPr/>
        </p:nvSpPr>
        <p:spPr>
          <a:xfrm>
            <a:off x="8559193" y="2145767"/>
            <a:ext cx="3690328" cy="276999"/>
          </a:xfrm>
          <a:prstGeom prst="rect">
            <a:avLst/>
          </a:prstGeom>
          <a:noFill/>
        </p:spPr>
        <p:txBody>
          <a:bodyPr wrap="square">
            <a:spAutoFit/>
          </a:bodyPr>
          <a:lstStyle/>
          <a:p>
            <a:r>
              <a:rPr lang="fi-FI" sz="1200">
                <a:solidFill>
                  <a:schemeClr val="bg1"/>
                </a:solidFill>
                <a:latin typeface="Segoe UI Black" panose="020B0A02040204020203" pitchFamily="34" charset="0"/>
                <a:ea typeface="Segoe UI Black" panose="020B0A02040204020203" pitchFamily="34" charset="0"/>
                <a:cs typeface="Segoe UI Light" panose="020B0502040204020203" pitchFamily="34" charset="0"/>
              </a:rPr>
              <a:t>OULU</a:t>
            </a:r>
            <a:r>
              <a:rPr lang="fi-FI" sz="1200">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 65°01′N, 25°28′E</a:t>
            </a:r>
          </a:p>
        </p:txBody>
      </p:sp>
      <p:sp>
        <p:nvSpPr>
          <p:cNvPr id="32" name="Tekstiruutu 31">
            <a:extLst>
              <a:ext uri="{FF2B5EF4-FFF2-40B4-BE49-F238E27FC236}">
                <a16:creationId xmlns:a16="http://schemas.microsoft.com/office/drawing/2014/main" id="{71CFEA43-6003-436C-A171-D26EBF327BE3}"/>
              </a:ext>
            </a:extLst>
          </p:cNvPr>
          <p:cNvSpPr txBox="1"/>
          <p:nvPr/>
        </p:nvSpPr>
        <p:spPr>
          <a:xfrm>
            <a:off x="1299921" y="5473652"/>
            <a:ext cx="307181" cy="584775"/>
          </a:xfrm>
          <a:prstGeom prst="rect">
            <a:avLst/>
          </a:prstGeom>
          <a:noFill/>
          <a:ln>
            <a:noFill/>
          </a:ln>
        </p:spPr>
        <p:txBody>
          <a:bodyPr wrap="square">
            <a:spAutoFit/>
          </a:bodyPr>
          <a:lstStyle/>
          <a:p>
            <a:r>
              <a:rPr lang="en-US" sz="3200">
                <a:solidFill>
                  <a:schemeClr val="bg1"/>
                </a:solidFill>
                <a:effectLst/>
                <a:latin typeface="Segoe UI" panose="020B0502040204020203" pitchFamily="34" charset="0"/>
                <a:ea typeface="Segoe UI Black" panose="020B0A02040204020203" pitchFamily="34" charset="0"/>
                <a:cs typeface="Segoe UI" panose="020B0502040204020203" pitchFamily="34" charset="0"/>
              </a:rPr>
              <a:t>+</a:t>
            </a:r>
            <a:endParaRPr lang="fi-FI" sz="3200">
              <a:solidFill>
                <a:schemeClr val="bg1"/>
              </a:solidFill>
              <a:latin typeface="Segoe UI" panose="020B0502040204020203" pitchFamily="34" charset="0"/>
              <a:cs typeface="Segoe UI" panose="020B0502040204020203" pitchFamily="34" charset="0"/>
            </a:endParaRPr>
          </a:p>
        </p:txBody>
      </p:sp>
      <p:sp>
        <p:nvSpPr>
          <p:cNvPr id="33" name="Ellipsi 32">
            <a:extLst>
              <a:ext uri="{FF2B5EF4-FFF2-40B4-BE49-F238E27FC236}">
                <a16:creationId xmlns:a16="http://schemas.microsoft.com/office/drawing/2014/main" id="{47122DE0-1A43-452A-A61C-B8ABDDCB4148}"/>
              </a:ext>
            </a:extLst>
          </p:cNvPr>
          <p:cNvSpPr/>
          <p:nvPr/>
        </p:nvSpPr>
        <p:spPr>
          <a:xfrm>
            <a:off x="-1723626" y="-5608156"/>
            <a:ext cx="21041690" cy="7704482"/>
          </a:xfrm>
          <a:prstGeom prst="ellipse">
            <a:avLst/>
          </a:prstGeom>
          <a:noFill/>
          <a:ln w="9525">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t>     </a:t>
            </a:r>
          </a:p>
        </p:txBody>
      </p:sp>
      <p:sp>
        <p:nvSpPr>
          <p:cNvPr id="34" name="Tekstiruutu 33">
            <a:extLst>
              <a:ext uri="{FF2B5EF4-FFF2-40B4-BE49-F238E27FC236}">
                <a16:creationId xmlns:a16="http://schemas.microsoft.com/office/drawing/2014/main" id="{00DAC001-9C52-45ED-A101-C99B8E44EBDD}"/>
              </a:ext>
            </a:extLst>
          </p:cNvPr>
          <p:cNvSpPr txBox="1"/>
          <p:nvPr/>
        </p:nvSpPr>
        <p:spPr>
          <a:xfrm rot="162249">
            <a:off x="2618108" y="-1228662"/>
            <a:ext cx="9334148" cy="3200533"/>
          </a:xfrm>
          <a:prstGeom prst="rect">
            <a:avLst/>
          </a:prstGeom>
          <a:noFill/>
        </p:spPr>
        <p:txBody>
          <a:bodyPr wrap="square" rtlCol="0">
            <a:prstTxWarp prst="textArchDown">
              <a:avLst/>
            </a:prstTxWarp>
            <a:spAutoFit/>
          </a:bodyPr>
          <a:lstStyle/>
          <a:p>
            <a:pPr algn="ctr"/>
            <a:r>
              <a:rPr lang="fi-FI" sz="1000">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THE ARCTIC CIRCLE</a:t>
            </a:r>
          </a:p>
        </p:txBody>
      </p:sp>
      <p:sp>
        <p:nvSpPr>
          <p:cNvPr id="22" name="Ellipsi 21">
            <a:extLst>
              <a:ext uri="{FF2B5EF4-FFF2-40B4-BE49-F238E27FC236}">
                <a16:creationId xmlns:a16="http://schemas.microsoft.com/office/drawing/2014/main" id="{1E88BD94-3E32-4AA6-A196-A33DFB465670}"/>
              </a:ext>
            </a:extLst>
          </p:cNvPr>
          <p:cNvSpPr/>
          <p:nvPr/>
        </p:nvSpPr>
        <p:spPr>
          <a:xfrm>
            <a:off x="8399780" y="277164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 name="Tekstiruutu 35">
            <a:extLst>
              <a:ext uri="{FF2B5EF4-FFF2-40B4-BE49-F238E27FC236}">
                <a16:creationId xmlns:a16="http://schemas.microsoft.com/office/drawing/2014/main" id="{D7361D76-BAC4-4CC1-8C3F-F97B6DD4B33B}"/>
              </a:ext>
            </a:extLst>
          </p:cNvPr>
          <p:cNvSpPr txBox="1"/>
          <p:nvPr/>
        </p:nvSpPr>
        <p:spPr>
          <a:xfrm rot="17368048">
            <a:off x="6867082" y="1444412"/>
            <a:ext cx="1847486" cy="1585927"/>
          </a:xfrm>
          <a:prstGeom prst="rect">
            <a:avLst/>
          </a:prstGeom>
          <a:noFill/>
        </p:spPr>
        <p:txBody>
          <a:bodyPr wrap="square" rtlCol="0">
            <a:prstTxWarp prst="textArchDown">
              <a:avLst/>
            </a:prstTxWarp>
            <a:spAutoFit/>
          </a:bodyPr>
          <a:lstStyle/>
          <a:p>
            <a:pPr algn="ctr"/>
            <a:r>
              <a:rPr lang="fi-FI" sz="800">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FINLAND</a:t>
            </a:r>
          </a:p>
        </p:txBody>
      </p:sp>
      <p:sp>
        <p:nvSpPr>
          <p:cNvPr id="37" name="Tekstiruutu 36">
            <a:extLst>
              <a:ext uri="{FF2B5EF4-FFF2-40B4-BE49-F238E27FC236}">
                <a16:creationId xmlns:a16="http://schemas.microsoft.com/office/drawing/2014/main" id="{E2F6B770-75F9-4853-9CD0-B699723809E1}"/>
              </a:ext>
            </a:extLst>
          </p:cNvPr>
          <p:cNvSpPr txBox="1"/>
          <p:nvPr/>
        </p:nvSpPr>
        <p:spPr>
          <a:xfrm rot="17368048">
            <a:off x="6195137" y="1596812"/>
            <a:ext cx="1847486" cy="1585927"/>
          </a:xfrm>
          <a:prstGeom prst="rect">
            <a:avLst/>
          </a:prstGeom>
          <a:noFill/>
        </p:spPr>
        <p:txBody>
          <a:bodyPr wrap="square" rtlCol="0">
            <a:prstTxWarp prst="textArchDown">
              <a:avLst/>
            </a:prstTxWarp>
            <a:spAutoFit/>
          </a:bodyPr>
          <a:lstStyle/>
          <a:p>
            <a:pPr algn="ctr"/>
            <a:r>
              <a:rPr lang="fi-FI" sz="800">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SWEDEN</a:t>
            </a:r>
          </a:p>
        </p:txBody>
      </p:sp>
      <p:sp>
        <p:nvSpPr>
          <p:cNvPr id="38" name="Tekstiruutu 37">
            <a:extLst>
              <a:ext uri="{FF2B5EF4-FFF2-40B4-BE49-F238E27FC236}">
                <a16:creationId xmlns:a16="http://schemas.microsoft.com/office/drawing/2014/main" id="{F48EE827-ABBA-4318-A509-AED72B985CB5}"/>
              </a:ext>
            </a:extLst>
          </p:cNvPr>
          <p:cNvSpPr txBox="1"/>
          <p:nvPr/>
        </p:nvSpPr>
        <p:spPr>
          <a:xfrm rot="17368048">
            <a:off x="5807212" y="1638378"/>
            <a:ext cx="1847486" cy="1585927"/>
          </a:xfrm>
          <a:prstGeom prst="rect">
            <a:avLst/>
          </a:prstGeom>
          <a:noFill/>
        </p:spPr>
        <p:txBody>
          <a:bodyPr wrap="square" rtlCol="0">
            <a:prstTxWarp prst="textArchDown">
              <a:avLst/>
            </a:prstTxWarp>
            <a:spAutoFit/>
          </a:bodyPr>
          <a:lstStyle/>
          <a:p>
            <a:pPr algn="ctr"/>
            <a:r>
              <a:rPr lang="fi-FI" sz="800">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NORWAY</a:t>
            </a:r>
          </a:p>
        </p:txBody>
      </p:sp>
      <p:pic>
        <p:nvPicPr>
          <p:cNvPr id="24" name="Kuva 23">
            <a:extLst>
              <a:ext uri="{FF2B5EF4-FFF2-40B4-BE49-F238E27FC236}">
                <a16:creationId xmlns:a16="http://schemas.microsoft.com/office/drawing/2014/main" id="{F9B58A6B-8231-4A1C-B664-F1084C7EB6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6097" y="8869028"/>
            <a:ext cx="253984" cy="499639"/>
          </a:xfrm>
          <a:prstGeom prst="rect">
            <a:avLst/>
          </a:prstGeom>
        </p:spPr>
      </p:pic>
      <p:sp>
        <p:nvSpPr>
          <p:cNvPr id="2" name="Tekstiruutu 1">
            <a:extLst>
              <a:ext uri="{FF2B5EF4-FFF2-40B4-BE49-F238E27FC236}">
                <a16:creationId xmlns:a16="http://schemas.microsoft.com/office/drawing/2014/main" id="{2C76E710-E360-465D-96D9-ED4DA3312187}"/>
              </a:ext>
            </a:extLst>
          </p:cNvPr>
          <p:cNvSpPr txBox="1"/>
          <p:nvPr/>
        </p:nvSpPr>
        <p:spPr>
          <a:xfrm>
            <a:off x="614017" y="2284266"/>
            <a:ext cx="10424160" cy="4423775"/>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en-GB" sz="2000" b="1">
                <a:solidFill>
                  <a:schemeClr val="bg1"/>
                </a:solidFill>
                <a:effectLst/>
                <a:latin typeface="Segoe UI" panose="020B0502040204020203" pitchFamily="34" charset="0"/>
                <a:ea typeface="Segoe UI Black" panose="020B0A02040204020203" pitchFamily="34" charset="0"/>
                <a:cs typeface="Segoe UI" panose="020B0502040204020203" pitchFamily="34" charset="0"/>
              </a:rPr>
              <a:t>Oulu won its bid to become European Capital of Culture </a:t>
            </a:r>
          </a:p>
          <a:p>
            <a:pPr lvl="0">
              <a:lnSpc>
                <a:spcPct val="107000"/>
              </a:lnSpc>
            </a:pPr>
            <a:r>
              <a:rPr lang="en-GB" sz="2000" b="1">
                <a:solidFill>
                  <a:schemeClr val="bg1"/>
                </a:solidFill>
                <a:latin typeface="Segoe UI" panose="020B0502040204020203" pitchFamily="34" charset="0"/>
                <a:ea typeface="Segoe UI Black" panose="020B0A02040204020203" pitchFamily="34" charset="0"/>
                <a:cs typeface="Segoe UI" panose="020B0502040204020203" pitchFamily="34" charset="0"/>
              </a:rPr>
              <a:t>    </a:t>
            </a:r>
            <a:r>
              <a:rPr lang="en-GB" sz="2000" b="1">
                <a:solidFill>
                  <a:schemeClr val="bg1"/>
                </a:solidFill>
                <a:effectLst/>
                <a:latin typeface="Segoe UI" panose="020B0502040204020203" pitchFamily="34" charset="0"/>
                <a:ea typeface="Segoe UI Black" panose="020B0A02040204020203" pitchFamily="34" charset="0"/>
                <a:cs typeface="Segoe UI" panose="020B0502040204020203" pitchFamily="34" charset="0"/>
              </a:rPr>
              <a:t>in summer 2021.</a:t>
            </a:r>
          </a:p>
          <a:p>
            <a:pPr lvl="0">
              <a:lnSpc>
                <a:spcPct val="107000"/>
              </a:lnSpc>
            </a:pPr>
            <a:endParaRPr lang="fi-FI" sz="2000" b="1">
              <a:solidFill>
                <a:schemeClr val="bg1"/>
              </a:solidFill>
              <a:effectLst/>
              <a:latin typeface="Segoe UI" panose="020B0502040204020203" pitchFamily="34" charset="0"/>
              <a:ea typeface="Segoe UI Black" panose="020B0A02040204020203" pitchFamily="34" charset="0"/>
              <a:cs typeface="Segoe UI" panose="020B0502040204020203" pitchFamily="34" charset="0"/>
            </a:endParaRPr>
          </a:p>
          <a:p>
            <a:pPr marL="342900" lvl="0" indent="-342900">
              <a:lnSpc>
                <a:spcPct val="107000"/>
              </a:lnSpc>
              <a:buFont typeface="Symbol" panose="05050102010706020507" pitchFamily="18" charset="2"/>
              <a:buChar char=""/>
            </a:pPr>
            <a:r>
              <a:rPr lang="en-GB" sz="2000" b="1">
                <a:solidFill>
                  <a:schemeClr val="bg1"/>
                </a:solidFill>
                <a:effectLst/>
                <a:latin typeface="Segoe UI" panose="020B0502040204020203" pitchFamily="34" charset="0"/>
                <a:ea typeface="Segoe UI Black" panose="020B0A02040204020203" pitchFamily="34" charset="0"/>
                <a:cs typeface="Segoe UI" panose="020B0502040204020203" pitchFamily="34" charset="0"/>
              </a:rPr>
              <a:t>Through cultural climate change, the project aims to inspire creativity, and make Oulu and the nearby region a vital place that attracts visitors, new residents, and takes care of their current citizens.</a:t>
            </a:r>
          </a:p>
          <a:p>
            <a:pPr lvl="0">
              <a:lnSpc>
                <a:spcPct val="107000"/>
              </a:lnSpc>
            </a:pPr>
            <a:endParaRPr lang="fi-FI" sz="2000" b="1">
              <a:solidFill>
                <a:schemeClr val="bg1"/>
              </a:solidFill>
              <a:effectLst/>
              <a:latin typeface="Segoe UI" panose="020B0502040204020203" pitchFamily="34" charset="0"/>
              <a:ea typeface="Segoe UI Black" panose="020B0A02040204020203" pitchFamily="34" charset="0"/>
              <a:cs typeface="Segoe UI" panose="020B0502040204020203" pitchFamily="34" charset="0"/>
            </a:endParaRPr>
          </a:p>
          <a:p>
            <a:pPr marL="342900" lvl="0" indent="-342900">
              <a:lnSpc>
                <a:spcPct val="107000"/>
              </a:lnSpc>
              <a:buFont typeface="Symbol" panose="05050102010706020507" pitchFamily="18" charset="2"/>
              <a:buChar char=""/>
            </a:pPr>
            <a:r>
              <a:rPr lang="en-GB" sz="2000" b="1">
                <a:solidFill>
                  <a:schemeClr val="bg1"/>
                </a:solidFill>
                <a:effectLst/>
                <a:latin typeface="Segoe UI" panose="020B0502040204020203" pitchFamily="34" charset="0"/>
                <a:ea typeface="Segoe UI Black" panose="020B0A02040204020203" pitchFamily="34" charset="0"/>
                <a:cs typeface="Segoe UI" panose="020B0502040204020203" pitchFamily="34" charset="0"/>
              </a:rPr>
              <a:t>This also provides a major job creation opportunity for the local economy across many different sectors.</a:t>
            </a:r>
          </a:p>
          <a:p>
            <a:pPr lvl="0">
              <a:lnSpc>
                <a:spcPct val="107000"/>
              </a:lnSpc>
            </a:pPr>
            <a:endParaRPr lang="fi-FI" sz="2000" b="1">
              <a:solidFill>
                <a:schemeClr val="bg1"/>
              </a:solidFill>
              <a:effectLst/>
              <a:latin typeface="Segoe UI Black" panose="020B0A02040204020203" pitchFamily="34" charset="0"/>
              <a:ea typeface="Segoe UI Black" panose="020B0A02040204020203" pitchFamily="34" charset="0"/>
              <a:cs typeface="Segoe UI" panose="020B0502040204020203" pitchFamily="34" charset="0"/>
            </a:endParaRPr>
          </a:p>
          <a:p>
            <a:pPr marL="342900" lvl="0" indent="-342900">
              <a:lnSpc>
                <a:spcPct val="107000"/>
              </a:lnSpc>
              <a:spcAft>
                <a:spcPts val="800"/>
              </a:spcAft>
              <a:buFont typeface="Symbol" panose="05050102010706020507" pitchFamily="18" charset="2"/>
              <a:buChar char=""/>
            </a:pPr>
            <a:r>
              <a:rPr lang="en-GB" sz="2000" b="1">
                <a:solidFill>
                  <a:schemeClr val="bg1"/>
                </a:solidFill>
                <a:effectLst/>
                <a:latin typeface="Segoe UI" panose="020B0502040204020203" pitchFamily="34" charset="0"/>
                <a:ea typeface="Segoe UI Black" panose="020B0A02040204020203" pitchFamily="34" charset="0"/>
                <a:cs typeface="Segoe UI" panose="020B0502040204020203" pitchFamily="34" charset="0"/>
              </a:rPr>
              <a:t>We believe that Oulu-based metaverse projects can support the Oulu2026 project goals and further boost the local economy.</a:t>
            </a:r>
            <a:endParaRPr lang="fi-FI" sz="2000" b="1">
              <a:solidFill>
                <a:schemeClr val="bg1"/>
              </a:solidFill>
              <a:effectLst/>
              <a:latin typeface="Segoe UI" panose="020B0502040204020203" pitchFamily="34" charset="0"/>
              <a:ea typeface="Segoe UI Black" panose="020B0A02040204020203" pitchFamily="34" charset="0"/>
              <a:cs typeface="Segoe UI" panose="020B0502040204020203" pitchFamily="34" charset="0"/>
            </a:endParaRPr>
          </a:p>
          <a:p>
            <a:endParaRPr lang="fi-FI"/>
          </a:p>
        </p:txBody>
      </p:sp>
    </p:spTree>
    <p:extLst>
      <p:ext uri="{BB962C8B-B14F-4D97-AF65-F5344CB8AC3E}">
        <p14:creationId xmlns:p14="http://schemas.microsoft.com/office/powerpoint/2010/main" val="3173413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D432BCF6-72F2-43A9-93EC-C0FB69F279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17A9933E-6FB4-4D81-8196-83E5D85E5299}"/>
              </a:ext>
            </a:extLst>
          </p:cNvPr>
          <p:cNvSpPr>
            <a:spLocks noGrp="1"/>
          </p:cNvSpPr>
          <p:nvPr>
            <p:ph type="title"/>
          </p:nvPr>
        </p:nvSpPr>
        <p:spPr>
          <a:xfrm>
            <a:off x="1240501" y="719435"/>
            <a:ext cx="6737961" cy="2024148"/>
          </a:xfrm>
        </p:spPr>
        <p:txBody>
          <a:bodyPr>
            <a:noAutofit/>
          </a:bodyPr>
          <a:lstStyle/>
          <a:p>
            <a:r>
              <a:rPr lang="en-US" sz="4800">
                <a:solidFill>
                  <a:schemeClr val="bg1"/>
                </a:solidFill>
                <a:effectLst/>
                <a:latin typeface="Segoe UI Black" panose="020B0A02040204020203" pitchFamily="34" charset="0"/>
                <a:ea typeface="Segoe UI Black" panose="020B0A02040204020203" pitchFamily="34" charset="0"/>
                <a:cs typeface="Times New Roman" panose="02020603050405020304" pitchFamily="18" charset="0"/>
              </a:rPr>
              <a:t>Wide technological stack in your service</a:t>
            </a:r>
            <a:endParaRPr lang="fi-FI" sz="8800">
              <a:solidFill>
                <a:schemeClr val="bg1"/>
              </a:solidFill>
              <a:latin typeface="Segoe UI Black" panose="020B0A02040204020203" pitchFamily="34" charset="0"/>
              <a:ea typeface="Segoe UI Black" panose="020B0A02040204020203" pitchFamily="34" charset="0"/>
            </a:endParaRPr>
          </a:p>
        </p:txBody>
      </p:sp>
      <p:sp>
        <p:nvSpPr>
          <p:cNvPr id="3" name="Sisällön paikkamerkki 2">
            <a:extLst>
              <a:ext uri="{FF2B5EF4-FFF2-40B4-BE49-F238E27FC236}">
                <a16:creationId xmlns:a16="http://schemas.microsoft.com/office/drawing/2014/main" id="{8ED0610A-E4C9-4912-9115-6EAAFB57FC93}"/>
              </a:ext>
            </a:extLst>
          </p:cNvPr>
          <p:cNvSpPr>
            <a:spLocks noGrp="1"/>
          </p:cNvSpPr>
          <p:nvPr>
            <p:ph idx="1"/>
          </p:nvPr>
        </p:nvSpPr>
        <p:spPr>
          <a:xfrm>
            <a:off x="1286221" y="2901806"/>
            <a:ext cx="3752850" cy="4351338"/>
          </a:xfrm>
        </p:spPr>
        <p:txBody>
          <a:bodyPr>
            <a:normAutofit/>
          </a:bodyPr>
          <a:lstStyle/>
          <a:p>
            <a:pPr marL="0" indent="0">
              <a:lnSpc>
                <a:spcPct val="150000"/>
              </a:lnSpc>
              <a:spcBef>
                <a:spcPts val="0"/>
              </a:spcBef>
              <a:buNone/>
            </a:pPr>
            <a:r>
              <a:rPr lang="en-US" sz="1600" spc="300">
                <a:solidFill>
                  <a:schemeClr val="bg1"/>
                </a:solidFill>
                <a:latin typeface="Segoe UI" panose="020B0502040204020203" pitchFamily="34" charset="0"/>
                <a:cs typeface="Segoe UI" panose="020B0502040204020203" pitchFamily="34" charset="0"/>
              </a:rPr>
              <a:t>5G/6G/Connectivity</a:t>
            </a:r>
          </a:p>
          <a:p>
            <a:pPr marL="0" indent="0">
              <a:lnSpc>
                <a:spcPct val="150000"/>
              </a:lnSpc>
              <a:spcBef>
                <a:spcPts val="0"/>
              </a:spcBef>
              <a:buNone/>
            </a:pPr>
            <a:r>
              <a:rPr lang="en-US" sz="1600" spc="300">
                <a:solidFill>
                  <a:schemeClr val="bg1"/>
                </a:solidFill>
                <a:latin typeface="Segoe UI" panose="020B0502040204020203" pitchFamily="34" charset="0"/>
                <a:cs typeface="Segoe UI" panose="020B0502040204020203" pitchFamily="34" charset="0"/>
              </a:rPr>
              <a:t>Datacenter</a:t>
            </a:r>
          </a:p>
          <a:p>
            <a:pPr marL="0" indent="0">
              <a:lnSpc>
                <a:spcPct val="150000"/>
              </a:lnSpc>
              <a:spcBef>
                <a:spcPts val="0"/>
              </a:spcBef>
              <a:buNone/>
            </a:pPr>
            <a:r>
              <a:rPr lang="en-US" sz="1600" spc="300">
                <a:solidFill>
                  <a:schemeClr val="bg1"/>
                </a:solidFill>
                <a:latin typeface="Segoe UI" panose="020B0502040204020203" pitchFamily="34" charset="0"/>
                <a:cs typeface="Segoe UI" panose="020B0502040204020203" pitchFamily="34" charset="0"/>
              </a:rPr>
              <a:t>Processor Development/</a:t>
            </a:r>
            <a:br>
              <a:rPr lang="en-US" sz="1600" spc="300">
                <a:solidFill>
                  <a:schemeClr val="bg1"/>
                </a:solidFill>
                <a:latin typeface="Segoe UI" panose="020B0502040204020203" pitchFamily="34" charset="0"/>
                <a:cs typeface="Segoe UI" panose="020B0502040204020203" pitchFamily="34" charset="0"/>
              </a:rPr>
            </a:br>
            <a:r>
              <a:rPr lang="en-US" sz="1600" spc="300">
                <a:solidFill>
                  <a:schemeClr val="bg1"/>
                </a:solidFill>
                <a:latin typeface="Segoe UI" panose="020B0502040204020203" pitchFamily="34" charset="0"/>
                <a:cs typeface="Segoe UI" panose="020B0502040204020203" pitchFamily="34" charset="0"/>
              </a:rPr>
              <a:t>SoC</a:t>
            </a:r>
          </a:p>
          <a:p>
            <a:pPr marL="0" indent="0">
              <a:lnSpc>
                <a:spcPct val="150000"/>
              </a:lnSpc>
              <a:spcBef>
                <a:spcPts val="0"/>
              </a:spcBef>
              <a:buNone/>
            </a:pPr>
            <a:r>
              <a:rPr lang="en-US" sz="1600" spc="300">
                <a:solidFill>
                  <a:schemeClr val="bg1"/>
                </a:solidFill>
                <a:latin typeface="Segoe UI" panose="020B0502040204020203" pitchFamily="34" charset="0"/>
                <a:cs typeface="Segoe UI" panose="020B0502040204020203" pitchFamily="34" charset="0"/>
              </a:rPr>
              <a:t>Printed Electronics</a:t>
            </a:r>
          </a:p>
          <a:p>
            <a:pPr marL="0" indent="0">
              <a:lnSpc>
                <a:spcPct val="150000"/>
              </a:lnSpc>
              <a:spcBef>
                <a:spcPts val="0"/>
              </a:spcBef>
              <a:buNone/>
            </a:pPr>
            <a:r>
              <a:rPr lang="en-US" sz="1600" spc="300">
                <a:solidFill>
                  <a:schemeClr val="bg1"/>
                </a:solidFill>
                <a:latin typeface="Segoe UI" panose="020B0502040204020203" pitchFamily="34" charset="0"/>
                <a:cs typeface="Segoe UI" panose="020B0502040204020203" pitchFamily="34" charset="0"/>
              </a:rPr>
              <a:t>IoT</a:t>
            </a:r>
          </a:p>
          <a:p>
            <a:pPr marL="0" indent="0">
              <a:lnSpc>
                <a:spcPct val="150000"/>
              </a:lnSpc>
              <a:spcBef>
                <a:spcPts val="0"/>
              </a:spcBef>
              <a:buNone/>
            </a:pPr>
            <a:r>
              <a:rPr lang="en-US" sz="1600" spc="300">
                <a:solidFill>
                  <a:schemeClr val="bg1"/>
                </a:solidFill>
                <a:latin typeface="Segoe UI" panose="020B0502040204020203" pitchFamily="34" charset="0"/>
                <a:cs typeface="Segoe UI" panose="020B0502040204020203" pitchFamily="34" charset="0"/>
              </a:rPr>
              <a:t>Industry 4.0</a:t>
            </a:r>
          </a:p>
          <a:p>
            <a:pPr marL="0" indent="0">
              <a:lnSpc>
                <a:spcPct val="150000"/>
              </a:lnSpc>
              <a:spcBef>
                <a:spcPts val="0"/>
              </a:spcBef>
              <a:buNone/>
            </a:pPr>
            <a:r>
              <a:rPr lang="en-US" sz="1600" spc="300">
                <a:solidFill>
                  <a:schemeClr val="bg1"/>
                </a:solidFill>
                <a:latin typeface="Segoe UI" panose="020B0502040204020203" pitchFamily="34" charset="0"/>
                <a:cs typeface="Segoe UI" panose="020B0502040204020203" pitchFamily="34" charset="0"/>
              </a:rPr>
              <a:t>Automotive</a:t>
            </a:r>
          </a:p>
          <a:p>
            <a:pPr marL="0" indent="0">
              <a:lnSpc>
                <a:spcPct val="150000"/>
              </a:lnSpc>
              <a:spcBef>
                <a:spcPts val="0"/>
              </a:spcBef>
              <a:buNone/>
            </a:pPr>
            <a:endParaRPr lang="fi-FI" sz="1600" spc="300">
              <a:solidFill>
                <a:schemeClr val="bg1"/>
              </a:solidFill>
              <a:latin typeface="Segoe UI" panose="020B0502040204020203" pitchFamily="34" charset="0"/>
              <a:cs typeface="Segoe UI" panose="020B0502040204020203" pitchFamily="34" charset="0"/>
            </a:endParaRPr>
          </a:p>
        </p:txBody>
      </p:sp>
      <p:sp>
        <p:nvSpPr>
          <p:cNvPr id="5" name="Tekstiruutu 4">
            <a:extLst>
              <a:ext uri="{FF2B5EF4-FFF2-40B4-BE49-F238E27FC236}">
                <a16:creationId xmlns:a16="http://schemas.microsoft.com/office/drawing/2014/main" id="{944199A3-E7F6-4A9B-8024-A73598918022}"/>
              </a:ext>
            </a:extLst>
          </p:cNvPr>
          <p:cNvSpPr txBox="1"/>
          <p:nvPr/>
        </p:nvSpPr>
        <p:spPr>
          <a:xfrm>
            <a:off x="8094081" y="2532474"/>
            <a:ext cx="6096000" cy="3739806"/>
          </a:xfrm>
          <a:prstGeom prst="rect">
            <a:avLst/>
          </a:prstGeom>
          <a:noFill/>
        </p:spPr>
        <p:txBody>
          <a:bodyPr wrap="square">
            <a:spAutoFit/>
          </a:bodyPr>
          <a:lstStyle/>
          <a:p>
            <a:pPr>
              <a:lnSpc>
                <a:spcPct val="150000"/>
              </a:lnSpc>
            </a:pPr>
            <a:r>
              <a:rPr lang="fi-FI" sz="1600" spc="300">
                <a:solidFill>
                  <a:schemeClr val="bg1"/>
                </a:solidFill>
                <a:latin typeface="Segoe UI" panose="020B0502040204020203" pitchFamily="34" charset="0"/>
                <a:cs typeface="Segoe UI" panose="020B0502040204020203" pitchFamily="34" charset="0"/>
              </a:rPr>
              <a:t> </a:t>
            </a:r>
          </a:p>
          <a:p>
            <a:pPr>
              <a:lnSpc>
                <a:spcPct val="150000"/>
              </a:lnSpc>
            </a:pPr>
            <a:r>
              <a:rPr lang="fi-FI" sz="1600" spc="300">
                <a:solidFill>
                  <a:schemeClr val="bg1"/>
                </a:solidFill>
                <a:latin typeface="Segoe UI" panose="020B0502040204020203" pitchFamily="34" charset="0"/>
                <a:cs typeface="Segoe UI" panose="020B0502040204020203" pitchFamily="34" charset="0"/>
              </a:rPr>
              <a:t>Green ICT </a:t>
            </a:r>
          </a:p>
          <a:p>
            <a:pPr>
              <a:lnSpc>
                <a:spcPct val="150000"/>
              </a:lnSpc>
            </a:pPr>
            <a:r>
              <a:rPr lang="fi-FI" sz="1600" spc="300">
                <a:solidFill>
                  <a:schemeClr val="bg1"/>
                </a:solidFill>
                <a:latin typeface="Segoe UI" panose="020B0502040204020203" pitchFamily="34" charset="0"/>
                <a:cs typeface="Segoe UI" panose="020B0502040204020203" pitchFamily="34" charset="0"/>
              </a:rPr>
              <a:t>Health Tech </a:t>
            </a:r>
          </a:p>
          <a:p>
            <a:pPr>
              <a:lnSpc>
                <a:spcPct val="150000"/>
              </a:lnSpc>
            </a:pPr>
            <a:r>
              <a:rPr lang="fi-FI" sz="1600" spc="300">
                <a:solidFill>
                  <a:schemeClr val="bg1"/>
                </a:solidFill>
                <a:latin typeface="Segoe UI" panose="020B0502040204020203" pitchFamily="34" charset="0"/>
                <a:cs typeface="Segoe UI" panose="020B0502040204020203" pitchFamily="34" charset="0"/>
              </a:rPr>
              <a:t>Machine Vision </a:t>
            </a:r>
          </a:p>
          <a:p>
            <a:pPr>
              <a:lnSpc>
                <a:spcPct val="150000"/>
              </a:lnSpc>
            </a:pPr>
            <a:r>
              <a:rPr lang="fi-FI" sz="1600" spc="300">
                <a:solidFill>
                  <a:schemeClr val="bg1"/>
                </a:solidFill>
                <a:latin typeface="Segoe UI" panose="020B0502040204020203" pitchFamily="34" charset="0"/>
                <a:cs typeface="Segoe UI" panose="020B0502040204020203" pitchFamily="34" charset="0"/>
              </a:rPr>
              <a:t>Networks </a:t>
            </a:r>
          </a:p>
          <a:p>
            <a:pPr>
              <a:lnSpc>
                <a:spcPct val="150000"/>
              </a:lnSpc>
            </a:pPr>
            <a:r>
              <a:rPr lang="fi-FI" sz="1600" spc="300" err="1">
                <a:solidFill>
                  <a:schemeClr val="bg1"/>
                </a:solidFill>
                <a:latin typeface="Segoe UI" panose="020B0502040204020203" pitchFamily="34" charset="0"/>
                <a:cs typeface="Segoe UI" panose="020B0502040204020203" pitchFamily="34" charset="0"/>
              </a:rPr>
              <a:t>Robotics</a:t>
            </a:r>
            <a:r>
              <a:rPr lang="fi-FI" sz="1600" spc="300">
                <a:solidFill>
                  <a:schemeClr val="bg1"/>
                </a:solidFill>
                <a:latin typeface="Segoe UI" panose="020B0502040204020203" pitchFamily="34" charset="0"/>
                <a:cs typeface="Segoe UI" panose="020B0502040204020203" pitchFamily="34" charset="0"/>
              </a:rPr>
              <a:t> </a:t>
            </a:r>
          </a:p>
          <a:p>
            <a:pPr>
              <a:lnSpc>
                <a:spcPct val="150000"/>
              </a:lnSpc>
            </a:pPr>
            <a:r>
              <a:rPr lang="fi-FI" sz="1600" spc="300">
                <a:solidFill>
                  <a:schemeClr val="bg1"/>
                </a:solidFill>
                <a:latin typeface="Segoe UI" panose="020B0502040204020203" pitchFamily="34" charset="0"/>
                <a:cs typeface="Segoe UI" panose="020B0502040204020203" pitchFamily="34" charset="0"/>
              </a:rPr>
              <a:t>Software </a:t>
            </a:r>
            <a:r>
              <a:rPr lang="fi-FI" sz="1600" spc="300" err="1">
                <a:solidFill>
                  <a:schemeClr val="bg1"/>
                </a:solidFill>
                <a:latin typeface="Segoe UI" panose="020B0502040204020203" pitchFamily="34" charset="0"/>
                <a:cs typeface="Segoe UI" panose="020B0502040204020203" pitchFamily="34" charset="0"/>
              </a:rPr>
              <a:t>Development</a:t>
            </a:r>
            <a:r>
              <a:rPr lang="fi-FI" sz="1600" spc="300">
                <a:solidFill>
                  <a:schemeClr val="bg1"/>
                </a:solidFill>
                <a:latin typeface="Segoe UI" panose="020B0502040204020203" pitchFamily="34" charset="0"/>
                <a:cs typeface="Segoe UI" panose="020B0502040204020203" pitchFamily="34" charset="0"/>
              </a:rPr>
              <a:t> </a:t>
            </a:r>
          </a:p>
          <a:p>
            <a:pPr>
              <a:lnSpc>
                <a:spcPct val="150000"/>
              </a:lnSpc>
            </a:pPr>
            <a:r>
              <a:rPr lang="fi-FI" sz="1600" spc="300">
                <a:solidFill>
                  <a:schemeClr val="bg1"/>
                </a:solidFill>
                <a:latin typeface="Segoe UI" panose="020B0502040204020203" pitchFamily="34" charset="0"/>
                <a:cs typeface="Segoe UI" panose="020B0502040204020203" pitchFamily="34" charset="0"/>
              </a:rPr>
              <a:t>Web 3.0 </a:t>
            </a:r>
          </a:p>
          <a:p>
            <a:pPr>
              <a:lnSpc>
                <a:spcPct val="150000"/>
              </a:lnSpc>
            </a:pPr>
            <a:r>
              <a:rPr lang="fi-FI" sz="1600" spc="300">
                <a:solidFill>
                  <a:schemeClr val="bg1"/>
                </a:solidFill>
                <a:latin typeface="Segoe UI" panose="020B0502040204020203" pitchFamily="34" charset="0"/>
                <a:cs typeface="Segoe UI" panose="020B0502040204020203" pitchFamily="34" charset="0"/>
              </a:rPr>
              <a:t>Consulting &amp; Services</a:t>
            </a:r>
          </a:p>
          <a:p>
            <a:pPr>
              <a:lnSpc>
                <a:spcPct val="150000"/>
              </a:lnSpc>
            </a:pPr>
            <a:endParaRPr lang="fi-FI" sz="1600" spc="300">
              <a:solidFill>
                <a:schemeClr val="bg1"/>
              </a:solidFill>
              <a:latin typeface="Segoe UI" panose="020B0502040204020203" pitchFamily="34" charset="0"/>
              <a:cs typeface="Segoe UI" panose="020B0502040204020203" pitchFamily="34" charset="0"/>
            </a:endParaRPr>
          </a:p>
        </p:txBody>
      </p:sp>
      <p:sp>
        <p:nvSpPr>
          <p:cNvPr id="11" name="Tekstiruutu 10">
            <a:extLst>
              <a:ext uri="{FF2B5EF4-FFF2-40B4-BE49-F238E27FC236}">
                <a16:creationId xmlns:a16="http://schemas.microsoft.com/office/drawing/2014/main" id="{E60DBCDE-45FF-410A-8511-D7354F13F98D}"/>
              </a:ext>
            </a:extLst>
          </p:cNvPr>
          <p:cNvSpPr txBox="1"/>
          <p:nvPr/>
        </p:nvSpPr>
        <p:spPr>
          <a:xfrm>
            <a:off x="4793756" y="2901806"/>
            <a:ext cx="2889712" cy="3001143"/>
          </a:xfrm>
          <a:prstGeom prst="rect">
            <a:avLst/>
          </a:prstGeom>
          <a:noFill/>
        </p:spPr>
        <p:txBody>
          <a:bodyPr wrap="square">
            <a:spAutoFit/>
          </a:bodyPr>
          <a:lstStyle/>
          <a:p>
            <a:pPr>
              <a:lnSpc>
                <a:spcPct val="150000"/>
              </a:lnSpc>
            </a:pPr>
            <a:r>
              <a:rPr lang="en-US" sz="1600" spc="300">
                <a:solidFill>
                  <a:schemeClr val="bg1"/>
                </a:solidFill>
                <a:latin typeface="Segoe UI" panose="020B0502040204020203" pitchFamily="34" charset="0"/>
                <a:cs typeface="Segoe UI" panose="020B0502040204020203" pitchFamily="34" charset="0"/>
              </a:rPr>
              <a:t>Cyber Security</a:t>
            </a:r>
          </a:p>
          <a:p>
            <a:pPr>
              <a:lnSpc>
                <a:spcPct val="150000"/>
              </a:lnSpc>
            </a:pPr>
            <a:r>
              <a:rPr lang="en-US" sz="1600" spc="300">
                <a:solidFill>
                  <a:schemeClr val="bg1"/>
                </a:solidFill>
                <a:latin typeface="Segoe UI" panose="020B0502040204020203" pitchFamily="34" charset="0"/>
                <a:cs typeface="Segoe UI" panose="020B0502040204020203" pitchFamily="34" charset="0"/>
              </a:rPr>
              <a:t>Cloud</a:t>
            </a:r>
          </a:p>
          <a:p>
            <a:pPr>
              <a:lnSpc>
                <a:spcPct val="150000"/>
              </a:lnSpc>
            </a:pPr>
            <a:r>
              <a:rPr lang="en-US" sz="1600" spc="300">
                <a:solidFill>
                  <a:schemeClr val="bg1"/>
                </a:solidFill>
                <a:latin typeface="Segoe UI" panose="020B0502040204020203" pitchFamily="34" charset="0"/>
                <a:cs typeface="Segoe UI" panose="020B0502040204020203" pitchFamily="34" charset="0"/>
              </a:rPr>
              <a:t>AI/ML</a:t>
            </a:r>
          </a:p>
          <a:p>
            <a:pPr>
              <a:lnSpc>
                <a:spcPct val="150000"/>
              </a:lnSpc>
            </a:pPr>
            <a:r>
              <a:rPr lang="en-US" sz="1600" spc="300">
                <a:solidFill>
                  <a:schemeClr val="bg1"/>
                </a:solidFill>
                <a:latin typeface="Segoe UI" panose="020B0502040204020203" pitchFamily="34" charset="0"/>
                <a:cs typeface="Segoe UI" panose="020B0502040204020203" pitchFamily="34" charset="0"/>
              </a:rPr>
              <a:t>Blockchain</a:t>
            </a:r>
          </a:p>
          <a:p>
            <a:pPr>
              <a:lnSpc>
                <a:spcPct val="150000"/>
              </a:lnSpc>
            </a:pPr>
            <a:r>
              <a:rPr lang="en-US" sz="1600" spc="300">
                <a:solidFill>
                  <a:schemeClr val="bg1"/>
                </a:solidFill>
                <a:latin typeface="Segoe UI" panose="020B0502040204020203" pitchFamily="34" charset="0"/>
                <a:cs typeface="Segoe UI" panose="020B0502040204020203" pitchFamily="34" charset="0"/>
              </a:rPr>
              <a:t>Electronics</a:t>
            </a:r>
          </a:p>
          <a:p>
            <a:pPr>
              <a:lnSpc>
                <a:spcPct val="150000"/>
              </a:lnSpc>
            </a:pPr>
            <a:r>
              <a:rPr lang="en-US" sz="1600" spc="300">
                <a:solidFill>
                  <a:schemeClr val="bg1"/>
                </a:solidFill>
                <a:latin typeface="Segoe UI" panose="020B0502040204020203" pitchFamily="34" charset="0"/>
                <a:cs typeface="Segoe UI" panose="020B0502040204020203" pitchFamily="34" charset="0"/>
              </a:rPr>
              <a:t>Embedded Systems</a:t>
            </a:r>
          </a:p>
          <a:p>
            <a:pPr>
              <a:lnSpc>
                <a:spcPct val="150000"/>
              </a:lnSpc>
            </a:pPr>
            <a:r>
              <a:rPr lang="en-US" sz="1600" spc="300">
                <a:solidFill>
                  <a:schemeClr val="bg1"/>
                </a:solidFill>
                <a:latin typeface="Segoe UI" panose="020B0502040204020203" pitchFamily="34" charset="0"/>
                <a:cs typeface="Segoe UI" panose="020B0502040204020203" pitchFamily="34" charset="0"/>
              </a:rPr>
              <a:t>Smart Manufacturing</a:t>
            </a:r>
          </a:p>
          <a:p>
            <a:pPr>
              <a:lnSpc>
                <a:spcPct val="150000"/>
              </a:lnSpc>
            </a:pPr>
            <a:r>
              <a:rPr lang="en-US" sz="1600" spc="300">
                <a:solidFill>
                  <a:schemeClr val="bg1"/>
                </a:solidFill>
                <a:latin typeface="Segoe UI" panose="020B0502040204020203" pitchFamily="34" charset="0"/>
                <a:cs typeface="Segoe UI" panose="020B0502040204020203" pitchFamily="34" charset="0"/>
              </a:rPr>
              <a:t>Smart Machines</a:t>
            </a:r>
          </a:p>
        </p:txBody>
      </p:sp>
      <p:pic>
        <p:nvPicPr>
          <p:cNvPr id="10" name="Kuva 9">
            <a:extLst>
              <a:ext uri="{FF2B5EF4-FFF2-40B4-BE49-F238E27FC236}">
                <a16:creationId xmlns:a16="http://schemas.microsoft.com/office/drawing/2014/main" id="{721316D7-2E95-4B8D-8C94-319A3B1E0A5E}"/>
              </a:ext>
            </a:extLst>
          </p:cNvPr>
          <p:cNvPicPr>
            <a:picLocks noChangeAspect="1"/>
          </p:cNvPicPr>
          <p:nvPr/>
        </p:nvPicPr>
        <p:blipFill>
          <a:blip r:embed="rId4">
            <a:alphaModFix amt="5000"/>
            <a:extLst>
              <a:ext uri="{28A0092B-C50C-407E-A947-70E740481C1C}">
                <a14:useLocalDpi xmlns:a14="http://schemas.microsoft.com/office/drawing/2010/main" val="0"/>
              </a:ext>
            </a:extLst>
          </a:blip>
          <a:stretch>
            <a:fillRect/>
          </a:stretch>
        </p:blipFill>
        <p:spPr>
          <a:xfrm rot="913339">
            <a:off x="8514893" y="3706805"/>
            <a:ext cx="6417484" cy="5890921"/>
          </a:xfrm>
          <a:prstGeom prst="rect">
            <a:avLst/>
          </a:prstGeom>
        </p:spPr>
      </p:pic>
    </p:spTree>
    <p:extLst>
      <p:ext uri="{BB962C8B-B14F-4D97-AF65-F5344CB8AC3E}">
        <p14:creationId xmlns:p14="http://schemas.microsoft.com/office/powerpoint/2010/main" val="22241206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Effect transition="in" filter="fade">
                                      <p:cBhvr>
                                        <p:cTn id="9" dur="1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500" fill="hold"/>
                                        <p:tgtEl>
                                          <p:spTgt spid="11"/>
                                        </p:tgtEl>
                                        <p:attrNameLst>
                                          <p:attrName>ppt_w</p:attrName>
                                        </p:attrNameLst>
                                      </p:cBhvr>
                                      <p:tavLst>
                                        <p:tav tm="0">
                                          <p:val>
                                            <p:fltVal val="0"/>
                                          </p:val>
                                        </p:tav>
                                        <p:tav tm="100000">
                                          <p:val>
                                            <p:strVal val="#ppt_w"/>
                                          </p:val>
                                        </p:tav>
                                      </p:tavLst>
                                    </p:anim>
                                    <p:anim calcmode="lin" valueType="num">
                                      <p:cBhvr>
                                        <p:cTn id="15" dur="1500" fill="hold"/>
                                        <p:tgtEl>
                                          <p:spTgt spid="11"/>
                                        </p:tgtEl>
                                        <p:attrNameLst>
                                          <p:attrName>ppt_h</p:attrName>
                                        </p:attrNameLst>
                                      </p:cBhvr>
                                      <p:tavLst>
                                        <p:tav tm="0">
                                          <p:val>
                                            <p:fltVal val="0"/>
                                          </p:val>
                                        </p:tav>
                                        <p:tav tm="100000">
                                          <p:val>
                                            <p:strVal val="#ppt_h"/>
                                          </p:val>
                                        </p:tav>
                                      </p:tavLst>
                                    </p:anim>
                                    <p:animEffect transition="in" filter="fade">
                                      <p:cBhvr>
                                        <p:cTn id="16" dur="1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500" fill="hold"/>
                                        <p:tgtEl>
                                          <p:spTgt spid="5"/>
                                        </p:tgtEl>
                                        <p:attrNameLst>
                                          <p:attrName>ppt_w</p:attrName>
                                        </p:attrNameLst>
                                      </p:cBhvr>
                                      <p:tavLst>
                                        <p:tav tm="0">
                                          <p:val>
                                            <p:fltVal val="0"/>
                                          </p:val>
                                        </p:tav>
                                        <p:tav tm="100000">
                                          <p:val>
                                            <p:strVal val="#ppt_w"/>
                                          </p:val>
                                        </p:tav>
                                      </p:tavLst>
                                    </p:anim>
                                    <p:anim calcmode="lin" valueType="num">
                                      <p:cBhvr>
                                        <p:cTn id="22" dur="1500" fill="hold"/>
                                        <p:tgtEl>
                                          <p:spTgt spid="5"/>
                                        </p:tgtEl>
                                        <p:attrNameLst>
                                          <p:attrName>ppt_h</p:attrName>
                                        </p:attrNameLst>
                                      </p:cBhvr>
                                      <p:tavLst>
                                        <p:tav tm="0">
                                          <p:val>
                                            <p:fltVal val="0"/>
                                          </p:val>
                                        </p:tav>
                                        <p:tav tm="100000">
                                          <p:val>
                                            <p:strVal val="#ppt_h"/>
                                          </p:val>
                                        </p:tav>
                                      </p:tavLst>
                                    </p:anim>
                                    <p:animEffect transition="in" filter="fade">
                                      <p:cBhvr>
                                        <p:cTn id="23"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i 12">
            <a:extLst>
              <a:ext uri="{FF2B5EF4-FFF2-40B4-BE49-F238E27FC236}">
                <a16:creationId xmlns:a16="http://schemas.microsoft.com/office/drawing/2014/main" id="{A8200240-3EBE-46D3-9E4E-56805288C297}"/>
              </a:ext>
            </a:extLst>
          </p:cNvPr>
          <p:cNvSpPr/>
          <p:nvPr/>
        </p:nvSpPr>
        <p:spPr>
          <a:xfrm>
            <a:off x="6641307" y="2224755"/>
            <a:ext cx="308895" cy="308895"/>
          </a:xfrm>
          <a:prstGeom prst="ellipse">
            <a:avLst/>
          </a:prstGeom>
          <a:no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5" name="Rectangle 9">
            <a:extLst>
              <a:ext uri="{FF2B5EF4-FFF2-40B4-BE49-F238E27FC236}">
                <a16:creationId xmlns:a16="http://schemas.microsoft.com/office/drawing/2014/main" id="{F7C140A7-946B-4E0C-B93C-C0B8807957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D0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Kuva 4" descr="Kuva, joka sisältää kohteen henkilö, seinä, mies&#10;&#10;Kuvaus luotu automaattisesti">
            <a:extLst>
              <a:ext uri="{FF2B5EF4-FFF2-40B4-BE49-F238E27FC236}">
                <a16:creationId xmlns:a16="http://schemas.microsoft.com/office/drawing/2014/main" id="{E135C445-306D-45D3-BFFF-5B1FD6832BC6}"/>
              </a:ext>
            </a:extLst>
          </p:cNvPr>
          <p:cNvPicPr>
            <a:picLocks noChangeAspect="1"/>
          </p:cNvPicPr>
          <p:nvPr/>
        </p:nvPicPr>
        <p:blipFill rotWithShape="1">
          <a:blip r:embed="rId2">
            <a:extLst>
              <a:ext uri="{28A0092B-C50C-407E-A947-70E740481C1C}">
                <a14:useLocalDpi xmlns:a14="http://schemas.microsoft.com/office/drawing/2010/main" val="0"/>
              </a:ext>
            </a:extLst>
          </a:blip>
          <a:srcRect t="9403" r="9090" b="19035"/>
          <a:stretch/>
        </p:blipFill>
        <p:spPr>
          <a:xfrm>
            <a:off x="4779775" y="0"/>
            <a:ext cx="8668512" cy="6857990"/>
          </a:xfrm>
          <a:prstGeom prst="rect">
            <a:avLst/>
          </a:prstGeom>
          <a:ln>
            <a:noFill/>
          </a:ln>
        </p:spPr>
      </p:pic>
      <p:sp>
        <p:nvSpPr>
          <p:cNvPr id="7" name="Rectangle 11">
            <a:extLst>
              <a:ext uri="{FF2B5EF4-FFF2-40B4-BE49-F238E27FC236}">
                <a16:creationId xmlns:a16="http://schemas.microsoft.com/office/drawing/2014/main" id="{78D044FE-D254-4DE2-8E6F-67EE8A64EF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flip="none" rotWithShape="1">
            <a:gsLst>
              <a:gs pos="0">
                <a:srgbClr val="1D0862">
                  <a:shade val="30000"/>
                  <a:satMod val="115000"/>
                </a:srgbClr>
              </a:gs>
              <a:gs pos="50000">
                <a:srgbClr val="1D0862">
                  <a:shade val="67500"/>
                  <a:satMod val="115000"/>
                </a:srgbClr>
              </a:gs>
              <a:gs pos="100000">
                <a:srgbClr val="1D0862">
                  <a:shade val="100000"/>
                  <a:satMod val="115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llipsi 18">
            <a:extLst>
              <a:ext uri="{FF2B5EF4-FFF2-40B4-BE49-F238E27FC236}">
                <a16:creationId xmlns:a16="http://schemas.microsoft.com/office/drawing/2014/main" id="{86F2640A-9FA5-4FFD-B74C-77A9108BED41}"/>
              </a:ext>
            </a:extLst>
          </p:cNvPr>
          <p:cNvSpPr/>
          <p:nvPr/>
        </p:nvSpPr>
        <p:spPr>
          <a:xfrm rot="8855947" flipH="1">
            <a:off x="6246217" y="2632152"/>
            <a:ext cx="319989" cy="319989"/>
          </a:xfrm>
          <a:prstGeom prst="ellipse">
            <a:avLst/>
          </a:prstGeom>
          <a:noFill/>
          <a:ln w="571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a:extLst>
              <a:ext uri="{FF2B5EF4-FFF2-40B4-BE49-F238E27FC236}">
                <a16:creationId xmlns:a16="http://schemas.microsoft.com/office/drawing/2014/main" id="{D6E81D37-C986-43D7-8E43-BFE204C73E5C}"/>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82838" y="-10"/>
            <a:ext cx="13448290" cy="6858000"/>
          </a:xfrm>
          <a:prstGeom prst="rect">
            <a:avLst/>
          </a:prstGeom>
        </p:spPr>
      </p:pic>
      <p:pic>
        <p:nvPicPr>
          <p:cNvPr id="10" name="Kuva 6">
            <a:extLst>
              <a:ext uri="{FF2B5EF4-FFF2-40B4-BE49-F238E27FC236}">
                <a16:creationId xmlns:a16="http://schemas.microsoft.com/office/drawing/2014/main" id="{93305300-DAFD-4C26-8ACA-4E2AC91DD8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7921" y="5362475"/>
            <a:ext cx="2385995" cy="1150892"/>
          </a:xfrm>
          <a:prstGeom prst="rect">
            <a:avLst/>
          </a:prstGeom>
        </p:spPr>
      </p:pic>
      <p:sp>
        <p:nvSpPr>
          <p:cNvPr id="11" name="Alaotsikko 2">
            <a:extLst>
              <a:ext uri="{FF2B5EF4-FFF2-40B4-BE49-F238E27FC236}">
                <a16:creationId xmlns:a16="http://schemas.microsoft.com/office/drawing/2014/main" id="{E65EA10B-30E1-44D0-8D3F-9900971CA8F4}"/>
              </a:ext>
            </a:extLst>
          </p:cNvPr>
          <p:cNvSpPr txBox="1">
            <a:spLocks/>
          </p:cNvSpPr>
          <p:nvPr/>
        </p:nvSpPr>
        <p:spPr>
          <a:xfrm>
            <a:off x="470238" y="437926"/>
            <a:ext cx="10866118" cy="12081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en-GB" b="1" spc="300">
                <a:latin typeface="Segoe UI" panose="020B0502040204020203" pitchFamily="34" charset="0"/>
                <a:cs typeface="Segoe UI" panose="020B0502040204020203" pitchFamily="34" charset="0"/>
              </a:rPr>
              <a:t>Agenda</a:t>
            </a:r>
            <a:endParaRPr lang="en-US" sz="1800" b="1" dirty="0">
              <a:latin typeface="Segoe UI" panose="020B0502040204020203" pitchFamily="34" charset="0"/>
              <a:cs typeface="Segoe UI" panose="020B0502040204020203" pitchFamily="34" charset="0"/>
            </a:endParaRPr>
          </a:p>
        </p:txBody>
      </p:sp>
      <p:sp>
        <p:nvSpPr>
          <p:cNvPr id="12" name="Tekstiruutu 1">
            <a:extLst>
              <a:ext uri="{FF2B5EF4-FFF2-40B4-BE49-F238E27FC236}">
                <a16:creationId xmlns:a16="http://schemas.microsoft.com/office/drawing/2014/main" id="{017BE3EF-98AD-4C9A-BC4D-592F4E24F235}"/>
              </a:ext>
            </a:extLst>
          </p:cNvPr>
          <p:cNvSpPr txBox="1"/>
          <p:nvPr/>
        </p:nvSpPr>
        <p:spPr>
          <a:xfrm flipH="1">
            <a:off x="663031" y="1151838"/>
            <a:ext cx="9968246" cy="5207964"/>
          </a:xfrm>
          <a:prstGeom prst="rect">
            <a:avLst/>
          </a:prstGeom>
          <a:noFill/>
        </p:spPr>
        <p:txBody>
          <a:bodyPr wrap="square" rtlCol="0">
            <a:spAutoFit/>
          </a:bodyPr>
          <a:lstStyle/>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white"/>
                </a:solidFill>
                <a:effectLst/>
                <a:uLnTx/>
                <a:uFillTx/>
                <a:latin typeface="Segoe UI" panose="020B0502040204020203" pitchFamily="34" charset="0"/>
                <a:ea typeface="Calibri" panose="020F0502020204030204" pitchFamily="34" charset="0"/>
                <a:cs typeface="Segoe UI" panose="020B0502040204020203" pitchFamily="34" charset="0"/>
              </a:rPr>
              <a:t>08.45 Coffee / snack</a:t>
            </a:r>
            <a:endParaRPr kumimoji="0" lang="fi-FI" sz="2000" b="0" i="0" u="none" strike="noStrike" kern="1200" cap="none" spc="0" normalizeH="0" baseline="0" noProof="0" dirty="0">
              <a:ln>
                <a:noFill/>
              </a:ln>
              <a:solidFill>
                <a:prstClr val="white"/>
              </a:solidFill>
              <a:effectLst/>
              <a:uLnTx/>
              <a:uFillTx/>
              <a:latin typeface="Segoe UI" panose="020B0502040204020203" pitchFamily="34" charset="0"/>
              <a:ea typeface="Calibri" panose="020F0502020204030204" pitchFamily="34" charset="0"/>
              <a:cs typeface="Segoe UI" panose="020B0502040204020203" pitchFamily="34" charset="0"/>
            </a:endParaRPr>
          </a:p>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white"/>
                </a:solidFill>
                <a:effectLst/>
                <a:uLnTx/>
                <a:uFillTx/>
                <a:latin typeface="Segoe UI" panose="020B0502040204020203" pitchFamily="34" charset="0"/>
                <a:ea typeface="Calibri" panose="020F0502020204030204" pitchFamily="34" charset="0"/>
                <a:cs typeface="Segoe UI" panose="020B0502040204020203" pitchFamily="34" charset="0"/>
              </a:rPr>
              <a:t>09.00 Welcome, opening remarks &amp; agenda</a:t>
            </a:r>
            <a:endParaRPr kumimoji="0" lang="fi-FI" sz="2000" b="0" i="0" u="none" strike="noStrike" kern="1200" cap="none" spc="0" normalizeH="0" baseline="0" noProof="0" dirty="0">
              <a:ln>
                <a:noFill/>
              </a:ln>
              <a:solidFill>
                <a:prstClr val="white"/>
              </a:solidFill>
              <a:effectLst/>
              <a:uLnTx/>
              <a:uFillTx/>
              <a:latin typeface="Segoe UI" panose="020B0502040204020203" pitchFamily="34" charset="0"/>
              <a:ea typeface="Calibri" panose="020F0502020204030204" pitchFamily="34" charset="0"/>
              <a:cs typeface="Segoe UI" panose="020B0502040204020203" pitchFamily="34" charset="0"/>
            </a:endParaRPr>
          </a:p>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white"/>
                </a:solidFill>
                <a:effectLst/>
                <a:uLnTx/>
                <a:uFillTx/>
                <a:latin typeface="Segoe UI" panose="020B0502040204020203" pitchFamily="34" charset="0"/>
                <a:ea typeface="Calibri" panose="020F0502020204030204" pitchFamily="34" charset="0"/>
                <a:cs typeface="Segoe UI" panose="020B0502040204020203" pitchFamily="34" charset="0"/>
              </a:rPr>
              <a:t>09.05 Introductions, </a:t>
            </a:r>
            <a:r>
              <a:rPr kumimoji="0" lang="en-GB" sz="2000" b="0" i="0" u="none" strike="noStrike" kern="1200" cap="none" spc="0" normalizeH="0" baseline="0" noProof="0" dirty="0" err="1">
                <a:ln>
                  <a:noFill/>
                </a:ln>
                <a:solidFill>
                  <a:prstClr val="white"/>
                </a:solidFill>
                <a:effectLst/>
                <a:uLnTx/>
                <a:uFillTx/>
                <a:latin typeface="Segoe UI" panose="020B0502040204020203" pitchFamily="34" charset="0"/>
                <a:ea typeface="Calibri" panose="020F0502020204030204" pitchFamily="34" charset="0"/>
                <a:cs typeface="Segoe UI" panose="020B0502040204020203" pitchFamily="34" charset="0"/>
              </a:rPr>
              <a:t>panelists</a:t>
            </a:r>
            <a:r>
              <a:rPr kumimoji="0" lang="en-GB" sz="2000" b="0" i="0" u="none" strike="noStrike" kern="1200" cap="none" spc="0" normalizeH="0" baseline="0" noProof="0" dirty="0">
                <a:ln>
                  <a:noFill/>
                </a:ln>
                <a:solidFill>
                  <a:prstClr val="white"/>
                </a:solidFill>
                <a:effectLst/>
                <a:uLnTx/>
                <a:uFillTx/>
                <a:latin typeface="Segoe UI" panose="020B0502040204020203" pitchFamily="34" charset="0"/>
                <a:ea typeface="Calibri" panose="020F0502020204030204" pitchFamily="34" charset="0"/>
                <a:cs typeface="Segoe UI" panose="020B0502040204020203" pitchFamily="34" charset="0"/>
              </a:rPr>
              <a:t> and media</a:t>
            </a:r>
            <a:endParaRPr kumimoji="0" lang="fi-FI" sz="2000" b="0" i="0" u="none" strike="noStrike" kern="1200" cap="none" spc="0" normalizeH="0" baseline="0" noProof="0" dirty="0">
              <a:ln>
                <a:noFill/>
              </a:ln>
              <a:solidFill>
                <a:prstClr val="white"/>
              </a:solidFill>
              <a:effectLst/>
              <a:uLnTx/>
              <a:uFillTx/>
              <a:latin typeface="Segoe UI" panose="020B0502040204020203" pitchFamily="34" charset="0"/>
              <a:ea typeface="Calibri" panose="020F0502020204030204" pitchFamily="34" charset="0"/>
              <a:cs typeface="Segoe UI" panose="020B0502040204020203" pitchFamily="34" charset="0"/>
            </a:endParaRPr>
          </a:p>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white"/>
                </a:solidFill>
                <a:effectLst/>
                <a:uLnTx/>
                <a:uFillTx/>
                <a:latin typeface="Segoe UI" panose="020B0502040204020203" pitchFamily="34" charset="0"/>
                <a:ea typeface="Calibri" panose="020F0502020204030204" pitchFamily="34" charset="0"/>
                <a:cs typeface="Segoe UI" panose="020B0502040204020203" pitchFamily="34" charset="0"/>
              </a:rPr>
              <a:t>09.30 </a:t>
            </a:r>
            <a:r>
              <a:rPr kumimoji="0" lang="en-GB" sz="2000" b="1" i="0" u="none" strike="noStrike" kern="1200" cap="none" spc="0" normalizeH="0" baseline="0" noProof="0" dirty="0" err="1">
                <a:ln>
                  <a:noFill/>
                </a:ln>
                <a:solidFill>
                  <a:prstClr val="white"/>
                </a:solidFill>
                <a:effectLst/>
                <a:uLnTx/>
                <a:uFillTx/>
                <a:latin typeface="Segoe UI" panose="020B0502040204020203" pitchFamily="34" charset="0"/>
                <a:ea typeface="Calibri" panose="020F0502020204030204" pitchFamily="34" charset="0"/>
                <a:cs typeface="Segoe UI" panose="020B0502040204020203" pitchFamily="34" charset="0"/>
              </a:rPr>
              <a:t>ICTOulu</a:t>
            </a:r>
            <a:r>
              <a:rPr kumimoji="0" lang="en-GB" sz="2000" b="1" i="0" u="none" strike="noStrike" kern="1200" cap="none" spc="0" normalizeH="0" baseline="0" noProof="0" dirty="0">
                <a:ln>
                  <a:noFill/>
                </a:ln>
                <a:solidFill>
                  <a:prstClr val="white"/>
                </a:solidFill>
                <a:effectLst/>
                <a:uLnTx/>
                <a:uFillTx/>
                <a:latin typeface="Segoe UI" panose="020B0502040204020203" pitchFamily="34" charset="0"/>
                <a:ea typeface="Calibri" panose="020F0502020204030204" pitchFamily="34" charset="0"/>
                <a:cs typeface="Segoe UI" panose="020B0502040204020203" pitchFamily="34" charset="0"/>
              </a:rPr>
              <a:t> presentation: ”Metaverse is made in Oulu” – Max Raymond</a:t>
            </a:r>
            <a:endParaRPr kumimoji="0" lang="fi-FI" sz="2000" b="0" i="0" u="none" strike="noStrike" kern="1200" cap="none" spc="0" normalizeH="0" baseline="0" noProof="0" dirty="0">
              <a:ln>
                <a:noFill/>
              </a:ln>
              <a:solidFill>
                <a:prstClr val="white"/>
              </a:solidFill>
              <a:effectLst/>
              <a:uLnTx/>
              <a:uFillTx/>
              <a:latin typeface="Segoe UI" panose="020B0502040204020203" pitchFamily="34" charset="0"/>
              <a:ea typeface="Calibri" panose="020F0502020204030204" pitchFamily="34" charset="0"/>
              <a:cs typeface="Segoe UI" panose="020B0502040204020203" pitchFamily="34" charset="0"/>
            </a:endParaRPr>
          </a:p>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white"/>
                </a:solidFill>
                <a:effectLst/>
                <a:uLnTx/>
                <a:uFillTx/>
                <a:latin typeface="Segoe UI" panose="020B0502040204020203" pitchFamily="34" charset="0"/>
                <a:ea typeface="Calibri" panose="020F0502020204030204" pitchFamily="34" charset="0"/>
                <a:cs typeface="Segoe UI" panose="020B0502040204020203" pitchFamily="34" charset="0"/>
              </a:rPr>
              <a:t>10.00 Panel discussion with ICT professionals from different companies and organisations in Oulu, Q &amp; A</a:t>
            </a:r>
            <a:endParaRPr kumimoji="0" lang="fi-FI" sz="2000" b="0" i="0" u="none" strike="noStrike" kern="1200" cap="none" spc="0" normalizeH="0" baseline="0" noProof="0" dirty="0">
              <a:ln>
                <a:noFill/>
              </a:ln>
              <a:solidFill>
                <a:prstClr val="white"/>
              </a:solidFill>
              <a:effectLst/>
              <a:uLnTx/>
              <a:uFillTx/>
              <a:latin typeface="Segoe UI" panose="020B0502040204020203" pitchFamily="34" charset="0"/>
              <a:ea typeface="Calibri" panose="020F0502020204030204" pitchFamily="34" charset="0"/>
              <a:cs typeface="Segoe UI" panose="020B0502040204020203" pitchFamily="34" charset="0"/>
            </a:endParaRPr>
          </a:p>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white"/>
                </a:solidFill>
                <a:effectLst/>
                <a:uLnTx/>
                <a:uFillTx/>
                <a:latin typeface="Segoe UI" panose="020B0502040204020203" pitchFamily="34" charset="0"/>
                <a:ea typeface="Calibri" panose="020F0502020204030204" pitchFamily="34" charset="0"/>
                <a:cs typeface="Segoe UI" panose="020B0502040204020203" pitchFamily="34" charset="0"/>
              </a:rPr>
              <a:t>10.45 Conclusions and networking</a:t>
            </a:r>
            <a:endParaRPr kumimoji="0" lang="fi-FI" sz="2000" b="0" i="0" u="none" strike="noStrike" kern="1200" cap="none" spc="0" normalizeH="0" baseline="0" noProof="0" dirty="0">
              <a:ln>
                <a:noFill/>
              </a:ln>
              <a:solidFill>
                <a:prstClr val="white"/>
              </a:solidFill>
              <a:effectLst/>
              <a:uLnTx/>
              <a:uFillTx/>
              <a:latin typeface="Segoe UI" panose="020B0502040204020203" pitchFamily="34" charset="0"/>
              <a:ea typeface="Calibri" panose="020F0502020204030204" pitchFamily="34" charset="0"/>
              <a:cs typeface="Segoe UI" panose="020B0502040204020203" pitchFamily="34" charset="0"/>
            </a:endParaRPr>
          </a:p>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white"/>
                </a:solidFill>
                <a:effectLst/>
                <a:uLnTx/>
                <a:uFillTx/>
                <a:latin typeface="Segoe UI" panose="020B0502040204020203" pitchFamily="34" charset="0"/>
                <a:ea typeface="Calibri" panose="020F0502020204030204" pitchFamily="34" charset="0"/>
                <a:cs typeface="Segoe UI" panose="020B0502040204020203" pitchFamily="34" charset="0"/>
              </a:rPr>
              <a:t>11.00 Lunch at Antell Asema</a:t>
            </a:r>
            <a:endParaRPr kumimoji="0" lang="fi-FI" sz="2000" b="0" i="0" u="none" strike="noStrike" kern="1200" cap="none" spc="0" normalizeH="0" baseline="0" noProof="0" dirty="0">
              <a:ln>
                <a:noFill/>
              </a:ln>
              <a:solidFill>
                <a:prstClr val="white"/>
              </a:solidFill>
              <a:effectLst/>
              <a:uLnTx/>
              <a:uFillTx/>
              <a:latin typeface="Segoe UI" panose="020B0502040204020203" pitchFamily="34" charset="0"/>
              <a:ea typeface="Calibri" panose="020F0502020204030204" pitchFamily="34" charset="0"/>
              <a:cs typeface="Segoe UI" panose="020B0502040204020203" pitchFamily="34" charset="0"/>
            </a:endParaRPr>
          </a:p>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white"/>
                </a:solidFill>
                <a:effectLst/>
                <a:uLnTx/>
                <a:uFillTx/>
                <a:latin typeface="Segoe UI" panose="020B0502040204020203" pitchFamily="34" charset="0"/>
                <a:ea typeface="Calibri" panose="020F0502020204030204" pitchFamily="34" charset="0"/>
                <a:cs typeface="Segoe UI" panose="020B0502040204020203" pitchFamily="34" charset="0"/>
              </a:rPr>
              <a:t>12.00 Company visit: </a:t>
            </a:r>
            <a:r>
              <a:rPr kumimoji="0" lang="en-GB" sz="2000" b="1" i="0" u="none" strike="noStrike" kern="1200" cap="none" spc="0" normalizeH="0" baseline="0" noProof="0" dirty="0" err="1">
                <a:ln>
                  <a:noFill/>
                </a:ln>
                <a:solidFill>
                  <a:prstClr val="white"/>
                </a:solidFill>
                <a:effectLst/>
                <a:uLnTx/>
                <a:uFillTx/>
                <a:latin typeface="Segoe UI" panose="020B0502040204020203" pitchFamily="34" charset="0"/>
                <a:ea typeface="Calibri" panose="020F0502020204030204" pitchFamily="34" charset="0"/>
                <a:cs typeface="Segoe UI" panose="020B0502040204020203" pitchFamily="34" charset="0"/>
              </a:rPr>
              <a:t>MeKiwi</a:t>
            </a:r>
            <a:r>
              <a:rPr kumimoji="0" lang="en-GB" sz="2000" b="1" i="0" u="none" strike="noStrike" kern="1200" cap="none" spc="0" normalizeH="0" baseline="0" noProof="0" dirty="0">
                <a:ln>
                  <a:noFill/>
                </a:ln>
                <a:solidFill>
                  <a:prstClr val="white"/>
                </a:solidFill>
                <a:effectLst/>
                <a:uLnTx/>
                <a:uFillTx/>
                <a:latin typeface="Segoe UI" panose="020B0502040204020203" pitchFamily="34" charset="0"/>
                <a:ea typeface="Calibri" panose="020F0502020204030204" pitchFamily="34" charset="0"/>
                <a:cs typeface="Segoe UI" panose="020B0502040204020203" pitchFamily="34" charset="0"/>
              </a:rPr>
              <a:t> (VR/AR)</a:t>
            </a:r>
            <a:endParaRPr kumimoji="0" lang="fi-FI" sz="2000" b="0" i="0" u="none" strike="noStrike" kern="1200" cap="none" spc="0" normalizeH="0" baseline="0" noProof="0" dirty="0">
              <a:ln>
                <a:noFill/>
              </a:ln>
              <a:solidFill>
                <a:prstClr val="white"/>
              </a:solidFill>
              <a:effectLst/>
              <a:uLnTx/>
              <a:uFillTx/>
              <a:latin typeface="Segoe UI" panose="020B0502040204020203" pitchFamily="34" charset="0"/>
              <a:ea typeface="Calibri" panose="020F0502020204030204" pitchFamily="34" charset="0"/>
              <a:cs typeface="Segoe UI" panose="020B0502040204020203" pitchFamily="34" charset="0"/>
            </a:endParaRPr>
          </a:p>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white"/>
                </a:solidFill>
                <a:effectLst/>
                <a:uLnTx/>
                <a:uFillTx/>
                <a:latin typeface="Segoe UI" panose="020B0502040204020203" pitchFamily="34" charset="0"/>
                <a:ea typeface="Calibri" panose="020F0502020204030204" pitchFamily="34" charset="0"/>
                <a:cs typeface="Segoe UI" panose="020B0502040204020203" pitchFamily="34" charset="0"/>
              </a:rPr>
              <a:t>14.00 Option to attend Slush Official Side Event at </a:t>
            </a:r>
            <a:r>
              <a:rPr kumimoji="0" lang="en-GB" sz="2000" b="1" i="0" u="none" strike="noStrike" kern="1200" cap="none" spc="0" normalizeH="0" baseline="0" noProof="0" dirty="0" err="1">
                <a:ln>
                  <a:noFill/>
                </a:ln>
                <a:solidFill>
                  <a:prstClr val="white"/>
                </a:solidFill>
                <a:effectLst/>
                <a:uLnTx/>
                <a:uFillTx/>
                <a:latin typeface="Segoe UI" panose="020B0502040204020203" pitchFamily="34" charset="0"/>
                <a:ea typeface="Calibri" panose="020F0502020204030204" pitchFamily="34" charset="0"/>
                <a:cs typeface="Segoe UI" panose="020B0502040204020203" pitchFamily="34" charset="0"/>
              </a:rPr>
              <a:t>BusinessAsema</a:t>
            </a:r>
            <a:endParaRPr kumimoji="0" lang="fi-FI" sz="2000" b="0" i="0" u="none" strike="noStrike" kern="1200" cap="none" spc="0" normalizeH="0" baseline="0" noProof="0" dirty="0">
              <a:ln>
                <a:noFill/>
              </a:ln>
              <a:solidFill>
                <a:prstClr val="white"/>
              </a:solidFill>
              <a:effectLst/>
              <a:uLnTx/>
              <a:uFillTx/>
              <a:latin typeface="Segoe UI" panose="020B0502040204020203"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3588653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Kuva 21">
            <a:extLst>
              <a:ext uri="{FF2B5EF4-FFF2-40B4-BE49-F238E27FC236}">
                <a16:creationId xmlns:a16="http://schemas.microsoft.com/office/drawing/2014/main" id="{881B2265-81D4-4AB1-9407-9A289B0969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92881"/>
            <a:ext cx="12192000" cy="692117"/>
          </a:xfrm>
          <a:prstGeom prst="rect">
            <a:avLst/>
          </a:prstGeom>
        </p:spPr>
      </p:pic>
      <p:sp>
        <p:nvSpPr>
          <p:cNvPr id="2" name="Otsikko 1">
            <a:extLst>
              <a:ext uri="{FF2B5EF4-FFF2-40B4-BE49-F238E27FC236}">
                <a16:creationId xmlns:a16="http://schemas.microsoft.com/office/drawing/2014/main" id="{7476BA27-E1B2-4C61-901A-9EFADC6DE0FE}"/>
              </a:ext>
            </a:extLst>
          </p:cNvPr>
          <p:cNvSpPr>
            <a:spLocks noGrp="1"/>
          </p:cNvSpPr>
          <p:nvPr>
            <p:ph type="title"/>
          </p:nvPr>
        </p:nvSpPr>
        <p:spPr>
          <a:xfrm>
            <a:off x="652029" y="298348"/>
            <a:ext cx="10515600" cy="1325563"/>
          </a:xfrm>
        </p:spPr>
        <p:txBody>
          <a:bodyPr>
            <a:normAutofit fontScale="90000"/>
          </a:bodyPr>
          <a:lstStyle/>
          <a:p>
            <a:r>
              <a:rPr lang="en-GB" sz="4800">
                <a:solidFill>
                  <a:srgbClr val="1D0865"/>
                </a:solidFill>
                <a:latin typeface="Segoe UI Black" panose="020B0A02040204020203" pitchFamily="34" charset="0"/>
                <a:ea typeface="Segoe UI Black" panose="020B0A02040204020203" pitchFamily="34" charset="0"/>
                <a:cs typeface="Calibri" panose="020F0502020204030204" pitchFamily="34" charset="0"/>
              </a:rPr>
              <a:t>Leading edge connectivity research and development in Oulu</a:t>
            </a:r>
            <a:endParaRPr lang="fi-FI" sz="4800">
              <a:solidFill>
                <a:srgbClr val="1D0865"/>
              </a:solidFill>
              <a:latin typeface="Segoe UI Black" panose="020B0A02040204020203" pitchFamily="34" charset="0"/>
              <a:ea typeface="Segoe UI Black" panose="020B0A02040204020203" pitchFamily="34" charset="0"/>
              <a:cs typeface="Calibri" panose="020F0502020204030204" pitchFamily="34" charset="0"/>
            </a:endParaRPr>
          </a:p>
        </p:txBody>
      </p:sp>
      <p:pic>
        <p:nvPicPr>
          <p:cNvPr id="7" name="Kuva 6" descr="Mikroskooppi ääriviiva">
            <a:extLst>
              <a:ext uri="{FF2B5EF4-FFF2-40B4-BE49-F238E27FC236}">
                <a16:creationId xmlns:a16="http://schemas.microsoft.com/office/drawing/2014/main" id="{3A4178A1-99D9-4B76-871A-CAA16EBABF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28471" y="2229977"/>
            <a:ext cx="914400" cy="914400"/>
          </a:xfrm>
          <a:prstGeom prst="rect">
            <a:avLst/>
          </a:prstGeom>
        </p:spPr>
      </p:pic>
      <p:cxnSp>
        <p:nvCxnSpPr>
          <p:cNvPr id="60" name="Suora nuoliyhdysviiva 59">
            <a:extLst>
              <a:ext uri="{FF2B5EF4-FFF2-40B4-BE49-F238E27FC236}">
                <a16:creationId xmlns:a16="http://schemas.microsoft.com/office/drawing/2014/main" id="{0382B53A-A40D-4A71-92A7-45B3B70C2E4D}"/>
              </a:ext>
            </a:extLst>
          </p:cNvPr>
          <p:cNvCxnSpPr>
            <a:cxnSpLocks/>
          </p:cNvCxnSpPr>
          <p:nvPr/>
        </p:nvCxnSpPr>
        <p:spPr>
          <a:xfrm>
            <a:off x="2016243" y="2700999"/>
            <a:ext cx="2612228" cy="0"/>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Suora nuoliyhdysviiva 60">
            <a:extLst>
              <a:ext uri="{FF2B5EF4-FFF2-40B4-BE49-F238E27FC236}">
                <a16:creationId xmlns:a16="http://schemas.microsoft.com/office/drawing/2014/main" id="{790D24B0-230B-490A-9F04-F2C667E65336}"/>
              </a:ext>
            </a:extLst>
          </p:cNvPr>
          <p:cNvCxnSpPr>
            <a:cxnSpLocks/>
          </p:cNvCxnSpPr>
          <p:nvPr/>
        </p:nvCxnSpPr>
        <p:spPr>
          <a:xfrm flipH="1" flipV="1">
            <a:off x="1410619" y="3284932"/>
            <a:ext cx="1180181" cy="1485188"/>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Suora nuoliyhdysviiva 61">
            <a:extLst>
              <a:ext uri="{FF2B5EF4-FFF2-40B4-BE49-F238E27FC236}">
                <a16:creationId xmlns:a16="http://schemas.microsoft.com/office/drawing/2014/main" id="{CADC7D6D-ED06-4E80-B843-FD5C299515FA}"/>
              </a:ext>
            </a:extLst>
          </p:cNvPr>
          <p:cNvCxnSpPr>
            <a:cxnSpLocks/>
          </p:cNvCxnSpPr>
          <p:nvPr/>
        </p:nvCxnSpPr>
        <p:spPr>
          <a:xfrm flipH="1">
            <a:off x="3794760" y="3284932"/>
            <a:ext cx="1169436" cy="1485188"/>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Tekstiruutu 3">
            <a:extLst>
              <a:ext uri="{FF2B5EF4-FFF2-40B4-BE49-F238E27FC236}">
                <a16:creationId xmlns:a16="http://schemas.microsoft.com/office/drawing/2014/main" id="{F6BF5706-A069-47DB-B99E-60EA55B5480C}"/>
              </a:ext>
            </a:extLst>
          </p:cNvPr>
          <p:cNvSpPr txBox="1"/>
          <p:nvPr/>
        </p:nvSpPr>
        <p:spPr>
          <a:xfrm>
            <a:off x="465825" y="1890205"/>
            <a:ext cx="7315201" cy="4753096"/>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en-GB" sz="2000" b="1">
                <a:solidFill>
                  <a:srgbClr val="1D0865"/>
                </a:solidFill>
                <a:effectLst/>
                <a:latin typeface="Segoe UI" panose="020B0502040204020203" pitchFamily="34" charset="0"/>
                <a:ea typeface="Calibri" panose="020F0502020204030204" pitchFamily="34" charset="0"/>
                <a:cs typeface="Segoe UI" panose="020B0502040204020203" pitchFamily="34" charset="0"/>
              </a:rPr>
              <a:t>When people think of Oulu and technology, it’s our connectivity expertise that most people think of first.</a:t>
            </a:r>
          </a:p>
          <a:p>
            <a:pPr lvl="0">
              <a:lnSpc>
                <a:spcPct val="107000"/>
              </a:lnSpc>
            </a:pPr>
            <a:endParaRPr lang="fi-FI" sz="2000" b="1">
              <a:solidFill>
                <a:srgbClr val="1D0865"/>
              </a:solidFill>
              <a:effectLst/>
              <a:latin typeface="Segoe UI" panose="020B0502040204020203" pitchFamily="34" charset="0"/>
              <a:ea typeface="Calibri" panose="020F0502020204030204" pitchFamily="34" charset="0"/>
              <a:cs typeface="Segoe UI" panose="020B0502040204020203" pitchFamily="34" charset="0"/>
            </a:endParaRPr>
          </a:p>
          <a:p>
            <a:pPr marL="342900" lvl="0" indent="-342900">
              <a:lnSpc>
                <a:spcPct val="107000"/>
              </a:lnSpc>
              <a:buFont typeface="Symbol" panose="05050102010706020507" pitchFamily="18" charset="2"/>
              <a:buChar char=""/>
            </a:pPr>
            <a:r>
              <a:rPr lang="en-GB" sz="2000" b="1">
                <a:solidFill>
                  <a:srgbClr val="1D0865"/>
                </a:solidFill>
                <a:effectLst/>
                <a:latin typeface="Segoe UI" panose="020B0502040204020203" pitchFamily="34" charset="0"/>
                <a:ea typeface="Calibri" panose="020F0502020204030204" pitchFamily="34" charset="0"/>
                <a:cs typeface="Segoe UI" panose="020B0502040204020203" pitchFamily="34" charset="0"/>
              </a:rPr>
              <a:t>Some of the most important mobile technologies such as GSM, </a:t>
            </a:r>
            <a:r>
              <a:rPr lang="en-GB" sz="2000" b="1" err="1">
                <a:solidFill>
                  <a:srgbClr val="1D0865"/>
                </a:solidFill>
                <a:effectLst/>
                <a:latin typeface="Segoe UI" panose="020B0502040204020203" pitchFamily="34" charset="0"/>
                <a:ea typeface="Calibri" panose="020F0502020204030204" pitchFamily="34" charset="0"/>
                <a:cs typeface="Segoe UI" panose="020B0502040204020203" pitchFamily="34" charset="0"/>
              </a:rPr>
              <a:t>wCDMA</a:t>
            </a:r>
            <a:r>
              <a:rPr lang="en-GB" sz="2000" b="1">
                <a:solidFill>
                  <a:srgbClr val="1D0865"/>
                </a:solidFill>
                <a:effectLst/>
                <a:latin typeface="Segoe UI" panose="020B0502040204020203" pitchFamily="34" charset="0"/>
                <a:ea typeface="Calibri" panose="020F0502020204030204" pitchFamily="34" charset="0"/>
                <a:cs typeface="Segoe UI" panose="020B0502040204020203" pitchFamily="34" charset="0"/>
              </a:rPr>
              <a:t> and LTE originated here.</a:t>
            </a:r>
          </a:p>
          <a:p>
            <a:pPr lvl="0">
              <a:lnSpc>
                <a:spcPct val="107000"/>
              </a:lnSpc>
            </a:pPr>
            <a:endParaRPr lang="fi-FI" sz="2000" b="1">
              <a:solidFill>
                <a:srgbClr val="1D0865"/>
              </a:solidFill>
              <a:effectLst/>
              <a:latin typeface="Segoe UI" panose="020B0502040204020203" pitchFamily="34" charset="0"/>
              <a:ea typeface="Calibri" panose="020F0502020204030204" pitchFamily="34" charset="0"/>
              <a:cs typeface="Segoe UI" panose="020B0502040204020203" pitchFamily="34" charset="0"/>
            </a:endParaRPr>
          </a:p>
          <a:p>
            <a:pPr marL="342900" lvl="0" indent="-342900">
              <a:lnSpc>
                <a:spcPct val="107000"/>
              </a:lnSpc>
              <a:buFont typeface="Symbol" panose="05050102010706020507" pitchFamily="18" charset="2"/>
              <a:buChar char=""/>
            </a:pPr>
            <a:r>
              <a:rPr lang="en-GB" sz="2000" b="1">
                <a:solidFill>
                  <a:srgbClr val="1D0865"/>
                </a:solidFill>
                <a:effectLst/>
                <a:latin typeface="Segoe UI" panose="020B0502040204020203" pitchFamily="34" charset="0"/>
                <a:ea typeface="Calibri" panose="020F0502020204030204" pitchFamily="34" charset="0"/>
                <a:cs typeface="Segoe UI" panose="020B0502040204020203" pitchFamily="34" charset="0"/>
              </a:rPr>
              <a:t>Nokia has been an instrumental force in the technological advances to date and will continue to be going forward.</a:t>
            </a:r>
          </a:p>
          <a:p>
            <a:pPr lvl="0">
              <a:lnSpc>
                <a:spcPct val="107000"/>
              </a:lnSpc>
            </a:pPr>
            <a:endParaRPr lang="fi-FI" sz="2000" b="1">
              <a:solidFill>
                <a:srgbClr val="1D0865"/>
              </a:solidFill>
              <a:effectLst/>
              <a:latin typeface="Segoe UI" panose="020B0502040204020203" pitchFamily="34" charset="0"/>
              <a:ea typeface="Calibri" panose="020F0502020204030204" pitchFamily="34" charset="0"/>
              <a:cs typeface="Segoe UI" panose="020B0502040204020203" pitchFamily="34" charset="0"/>
            </a:endParaRPr>
          </a:p>
          <a:p>
            <a:pPr marL="342900" lvl="0" indent="-342900">
              <a:lnSpc>
                <a:spcPct val="107000"/>
              </a:lnSpc>
              <a:spcAft>
                <a:spcPts val="800"/>
              </a:spcAft>
              <a:buFont typeface="Symbol" panose="05050102010706020507" pitchFamily="18" charset="2"/>
              <a:buChar char=""/>
            </a:pPr>
            <a:r>
              <a:rPr lang="en-GB" sz="2000" b="1">
                <a:solidFill>
                  <a:srgbClr val="1D0865"/>
                </a:solidFill>
                <a:effectLst/>
                <a:latin typeface="Segoe UI" panose="020B0502040204020203" pitchFamily="34" charset="0"/>
                <a:ea typeface="Calibri" panose="020F0502020204030204" pitchFamily="34" charset="0"/>
                <a:cs typeface="Segoe UI" panose="020B0502040204020203" pitchFamily="34" charset="0"/>
              </a:rPr>
              <a:t>As well as our ground-breaking work in 5G, the University of Oulu is conducting pioneering research into 6G via its own specialist flagship unit.</a:t>
            </a:r>
            <a:endParaRPr lang="fi-FI" sz="2000" b="1">
              <a:solidFill>
                <a:srgbClr val="1D0865"/>
              </a:solidFill>
              <a:effectLst/>
              <a:latin typeface="Segoe UI" panose="020B0502040204020203" pitchFamily="34" charset="0"/>
              <a:ea typeface="Calibri" panose="020F0502020204030204" pitchFamily="34" charset="0"/>
              <a:cs typeface="Segoe UI" panose="020B0502040204020203" pitchFamily="34" charset="0"/>
            </a:endParaRPr>
          </a:p>
          <a:p>
            <a:endParaRPr lang="fi-FI"/>
          </a:p>
        </p:txBody>
      </p:sp>
      <p:pic>
        <p:nvPicPr>
          <p:cNvPr id="6" name="Kuva 5">
            <a:extLst>
              <a:ext uri="{FF2B5EF4-FFF2-40B4-BE49-F238E27FC236}">
                <a16:creationId xmlns:a16="http://schemas.microsoft.com/office/drawing/2014/main" id="{4C087B90-4F6C-481D-BB94-787EDD7D36FD}"/>
              </a:ext>
            </a:extLst>
          </p:cNvPr>
          <p:cNvPicPr>
            <a:picLocks noChangeAspect="1"/>
          </p:cNvPicPr>
          <p:nvPr/>
        </p:nvPicPr>
        <p:blipFill>
          <a:blip r:embed="rId6"/>
          <a:stretch>
            <a:fillRect/>
          </a:stretch>
        </p:blipFill>
        <p:spPr>
          <a:xfrm>
            <a:off x="8628202" y="1729320"/>
            <a:ext cx="2539427" cy="1115959"/>
          </a:xfrm>
          <a:prstGeom prst="rect">
            <a:avLst/>
          </a:prstGeom>
        </p:spPr>
      </p:pic>
      <p:pic>
        <p:nvPicPr>
          <p:cNvPr id="1030" name="Picture 6" descr="Näytä lähdekuva">
            <a:extLst>
              <a:ext uri="{FF2B5EF4-FFF2-40B4-BE49-F238E27FC236}">
                <a16:creationId xmlns:a16="http://schemas.microsoft.com/office/drawing/2014/main" id="{AA18A0B5-E090-41ED-BB5D-97CCA318C7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94549" y="3241860"/>
            <a:ext cx="1983927" cy="111595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äytä lähdekuva">
            <a:extLst>
              <a:ext uri="{FF2B5EF4-FFF2-40B4-BE49-F238E27FC236}">
                <a16:creationId xmlns:a16="http://schemas.microsoft.com/office/drawing/2014/main" id="{67214551-3D24-488D-A120-F891C6E435B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25573" y="4900508"/>
            <a:ext cx="2521879" cy="849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5160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Kuva 21">
            <a:extLst>
              <a:ext uri="{FF2B5EF4-FFF2-40B4-BE49-F238E27FC236}">
                <a16:creationId xmlns:a16="http://schemas.microsoft.com/office/drawing/2014/main" id="{881B2265-81D4-4AB1-9407-9A289B0969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92881"/>
            <a:ext cx="12192000" cy="692117"/>
          </a:xfrm>
          <a:prstGeom prst="rect">
            <a:avLst/>
          </a:prstGeom>
        </p:spPr>
      </p:pic>
      <p:sp>
        <p:nvSpPr>
          <p:cNvPr id="2" name="Otsikko 1">
            <a:extLst>
              <a:ext uri="{FF2B5EF4-FFF2-40B4-BE49-F238E27FC236}">
                <a16:creationId xmlns:a16="http://schemas.microsoft.com/office/drawing/2014/main" id="{7476BA27-E1B2-4C61-901A-9EFADC6DE0FE}"/>
              </a:ext>
            </a:extLst>
          </p:cNvPr>
          <p:cNvSpPr>
            <a:spLocks noGrp="1"/>
          </p:cNvSpPr>
          <p:nvPr>
            <p:ph type="title"/>
          </p:nvPr>
        </p:nvSpPr>
        <p:spPr>
          <a:xfrm>
            <a:off x="732567" y="564642"/>
            <a:ext cx="10515600" cy="1325563"/>
          </a:xfrm>
        </p:spPr>
        <p:txBody>
          <a:bodyPr>
            <a:normAutofit fontScale="90000"/>
          </a:bodyPr>
          <a:lstStyle/>
          <a:p>
            <a:r>
              <a:rPr lang="en-GB" sz="4800">
                <a:solidFill>
                  <a:srgbClr val="1D0865"/>
                </a:solidFill>
                <a:latin typeface="Segoe UI Black" panose="020B0A02040204020203" pitchFamily="34" charset="0"/>
                <a:ea typeface="Segoe UI Black" panose="020B0A02040204020203" pitchFamily="34" charset="0"/>
                <a:cs typeface="Calibri" panose="020F0502020204030204" pitchFamily="34" charset="0"/>
              </a:rPr>
              <a:t>Virtual reality and augmented reality in Oulu</a:t>
            </a:r>
            <a:br>
              <a:rPr lang="fi-FI" sz="4800">
                <a:solidFill>
                  <a:srgbClr val="1D0865"/>
                </a:solidFill>
                <a:latin typeface="Segoe UI Black" panose="020B0A02040204020203" pitchFamily="34" charset="0"/>
                <a:ea typeface="Segoe UI Black" panose="020B0A02040204020203" pitchFamily="34" charset="0"/>
                <a:cs typeface="Calibri" panose="020F0502020204030204" pitchFamily="34" charset="0"/>
              </a:rPr>
            </a:br>
            <a:endParaRPr lang="fi-FI" sz="4800">
              <a:solidFill>
                <a:srgbClr val="1D0865"/>
              </a:solidFill>
              <a:latin typeface="Segoe UI Black" panose="020B0A02040204020203" pitchFamily="34" charset="0"/>
              <a:ea typeface="Segoe UI Black" panose="020B0A02040204020203" pitchFamily="34" charset="0"/>
              <a:cs typeface="Calibri" panose="020F0502020204030204" pitchFamily="34" charset="0"/>
            </a:endParaRPr>
          </a:p>
        </p:txBody>
      </p:sp>
      <p:pic>
        <p:nvPicPr>
          <p:cNvPr id="7" name="Kuva 6" descr="Mikroskooppi ääriviiva">
            <a:extLst>
              <a:ext uri="{FF2B5EF4-FFF2-40B4-BE49-F238E27FC236}">
                <a16:creationId xmlns:a16="http://schemas.microsoft.com/office/drawing/2014/main" id="{3A4178A1-99D9-4B76-871A-CAA16EBABF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28471" y="2229977"/>
            <a:ext cx="914400" cy="914400"/>
          </a:xfrm>
          <a:prstGeom prst="rect">
            <a:avLst/>
          </a:prstGeom>
        </p:spPr>
      </p:pic>
      <p:cxnSp>
        <p:nvCxnSpPr>
          <p:cNvPr id="60" name="Suora nuoliyhdysviiva 59">
            <a:extLst>
              <a:ext uri="{FF2B5EF4-FFF2-40B4-BE49-F238E27FC236}">
                <a16:creationId xmlns:a16="http://schemas.microsoft.com/office/drawing/2014/main" id="{0382B53A-A40D-4A71-92A7-45B3B70C2E4D}"/>
              </a:ext>
            </a:extLst>
          </p:cNvPr>
          <p:cNvCxnSpPr>
            <a:cxnSpLocks/>
          </p:cNvCxnSpPr>
          <p:nvPr/>
        </p:nvCxnSpPr>
        <p:spPr>
          <a:xfrm>
            <a:off x="2016243" y="2700999"/>
            <a:ext cx="2612228" cy="0"/>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Suora nuoliyhdysviiva 60">
            <a:extLst>
              <a:ext uri="{FF2B5EF4-FFF2-40B4-BE49-F238E27FC236}">
                <a16:creationId xmlns:a16="http://schemas.microsoft.com/office/drawing/2014/main" id="{790D24B0-230B-490A-9F04-F2C667E65336}"/>
              </a:ext>
            </a:extLst>
          </p:cNvPr>
          <p:cNvCxnSpPr>
            <a:cxnSpLocks/>
          </p:cNvCxnSpPr>
          <p:nvPr/>
        </p:nvCxnSpPr>
        <p:spPr>
          <a:xfrm flipH="1" flipV="1">
            <a:off x="1410619" y="3284932"/>
            <a:ext cx="1180181" cy="1485188"/>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Suora nuoliyhdysviiva 61">
            <a:extLst>
              <a:ext uri="{FF2B5EF4-FFF2-40B4-BE49-F238E27FC236}">
                <a16:creationId xmlns:a16="http://schemas.microsoft.com/office/drawing/2014/main" id="{CADC7D6D-ED06-4E80-B843-FD5C299515FA}"/>
              </a:ext>
            </a:extLst>
          </p:cNvPr>
          <p:cNvCxnSpPr>
            <a:cxnSpLocks/>
          </p:cNvCxnSpPr>
          <p:nvPr/>
        </p:nvCxnSpPr>
        <p:spPr>
          <a:xfrm flipH="1">
            <a:off x="3794760" y="3284932"/>
            <a:ext cx="1169436" cy="1485188"/>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Tekstiruutu 3">
            <a:extLst>
              <a:ext uri="{FF2B5EF4-FFF2-40B4-BE49-F238E27FC236}">
                <a16:creationId xmlns:a16="http://schemas.microsoft.com/office/drawing/2014/main" id="{F6BF5706-A069-47DB-B99E-60EA55B5480C}"/>
              </a:ext>
            </a:extLst>
          </p:cNvPr>
          <p:cNvSpPr txBox="1"/>
          <p:nvPr/>
        </p:nvSpPr>
        <p:spPr>
          <a:xfrm>
            <a:off x="465825" y="1890205"/>
            <a:ext cx="7315201" cy="4094454"/>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en-GB" sz="2000" b="1">
                <a:solidFill>
                  <a:srgbClr val="1D0865"/>
                </a:solidFill>
                <a:latin typeface="Segoe UI" panose="020B0502040204020203" pitchFamily="34" charset="0"/>
                <a:cs typeface="Segoe UI" panose="020B0502040204020203" pitchFamily="34" charset="0"/>
              </a:rPr>
              <a:t>Oulu as a city is very ambitious in this area.</a:t>
            </a:r>
          </a:p>
          <a:p>
            <a:pPr lvl="0">
              <a:lnSpc>
                <a:spcPct val="107000"/>
              </a:lnSpc>
            </a:pPr>
            <a:endParaRPr lang="fi-FI" sz="2000" b="1">
              <a:solidFill>
                <a:srgbClr val="1D0865"/>
              </a:solidFill>
              <a:latin typeface="Segoe UI" panose="020B0502040204020203" pitchFamily="34" charset="0"/>
              <a:cs typeface="Segoe UI" panose="020B0502040204020203" pitchFamily="34" charset="0"/>
            </a:endParaRPr>
          </a:p>
          <a:p>
            <a:pPr marL="342900" lvl="0" indent="-342900">
              <a:lnSpc>
                <a:spcPct val="107000"/>
              </a:lnSpc>
              <a:buFont typeface="Symbol" panose="05050102010706020507" pitchFamily="18" charset="2"/>
              <a:buChar char=""/>
            </a:pPr>
            <a:r>
              <a:rPr lang="en-GB" sz="2000" b="1">
                <a:solidFill>
                  <a:srgbClr val="1D0865"/>
                </a:solidFill>
                <a:latin typeface="Segoe UI" panose="020B0502040204020203" pitchFamily="34" charset="0"/>
                <a:cs typeface="Segoe UI" panose="020B0502040204020203" pitchFamily="34" charset="0"/>
              </a:rPr>
              <a:t>We have a large array of businesses who are developing game-changing VR/AR solutions for a variety of sectors.</a:t>
            </a:r>
          </a:p>
          <a:p>
            <a:pPr lvl="0">
              <a:lnSpc>
                <a:spcPct val="107000"/>
              </a:lnSpc>
            </a:pPr>
            <a:endParaRPr lang="en-GB" sz="2000" b="1">
              <a:solidFill>
                <a:srgbClr val="1D0865"/>
              </a:solidFill>
              <a:latin typeface="Segoe UI" panose="020B0502040204020203" pitchFamily="34" charset="0"/>
              <a:cs typeface="Segoe UI" panose="020B0502040204020203" pitchFamily="34" charset="0"/>
            </a:endParaRPr>
          </a:p>
          <a:p>
            <a:pPr marL="342900" lvl="0" indent="-342900">
              <a:lnSpc>
                <a:spcPct val="107000"/>
              </a:lnSpc>
              <a:buFont typeface="Symbol" panose="05050102010706020507" pitchFamily="18" charset="2"/>
              <a:buChar char=""/>
            </a:pPr>
            <a:r>
              <a:rPr lang="en-GB" sz="2000" b="1">
                <a:solidFill>
                  <a:srgbClr val="1D0865"/>
                </a:solidFill>
                <a:latin typeface="Segoe UI" panose="020B0502040204020203" pitchFamily="34" charset="0"/>
                <a:cs typeface="Segoe UI" panose="020B0502040204020203" pitchFamily="34" charset="0"/>
              </a:rPr>
              <a:t>The benefits of our work include more immersive tourist experiences, increased efficiency in the workplace, and more.</a:t>
            </a:r>
          </a:p>
          <a:p>
            <a:pPr lvl="0">
              <a:lnSpc>
                <a:spcPct val="107000"/>
              </a:lnSpc>
            </a:pPr>
            <a:endParaRPr lang="fi-FI" sz="2000" b="1">
              <a:solidFill>
                <a:srgbClr val="1D0865"/>
              </a:solidFill>
              <a:latin typeface="Segoe UI" panose="020B0502040204020203" pitchFamily="34" charset="0"/>
              <a:cs typeface="Segoe UI" panose="020B0502040204020203" pitchFamily="34" charset="0"/>
            </a:endParaRPr>
          </a:p>
          <a:p>
            <a:pPr marL="342900" lvl="0" indent="-342900">
              <a:lnSpc>
                <a:spcPct val="107000"/>
              </a:lnSpc>
              <a:spcAft>
                <a:spcPts val="800"/>
              </a:spcAft>
              <a:buFont typeface="Symbol" panose="05050102010706020507" pitchFamily="18" charset="2"/>
              <a:buChar char=""/>
            </a:pPr>
            <a:r>
              <a:rPr lang="en-GB" sz="2000" b="1">
                <a:solidFill>
                  <a:srgbClr val="1D0865"/>
                </a:solidFill>
                <a:latin typeface="Segoe UI" panose="020B0502040204020203" pitchFamily="34" charset="0"/>
                <a:cs typeface="Segoe UI" panose="020B0502040204020203" pitchFamily="34" charset="0"/>
              </a:rPr>
              <a:t>This development work includes mobile, smart glasses, wearables, haptic, gestures, voice controls and neural.</a:t>
            </a:r>
            <a:endParaRPr lang="fi-FI" sz="2000" b="1">
              <a:solidFill>
                <a:srgbClr val="1D0865"/>
              </a:solidFill>
              <a:latin typeface="Segoe UI" panose="020B0502040204020203" pitchFamily="34" charset="0"/>
              <a:cs typeface="Segoe UI" panose="020B0502040204020203" pitchFamily="34" charset="0"/>
            </a:endParaRPr>
          </a:p>
          <a:p>
            <a:endParaRPr lang="fi-FI"/>
          </a:p>
        </p:txBody>
      </p:sp>
      <p:pic>
        <p:nvPicPr>
          <p:cNvPr id="3" name="Kuva 2">
            <a:extLst>
              <a:ext uri="{FF2B5EF4-FFF2-40B4-BE49-F238E27FC236}">
                <a16:creationId xmlns:a16="http://schemas.microsoft.com/office/drawing/2014/main" id="{E782BF51-6B79-4F03-A6DC-3F7A8A34A0BB}"/>
              </a:ext>
            </a:extLst>
          </p:cNvPr>
          <p:cNvPicPr>
            <a:picLocks noChangeAspect="1"/>
          </p:cNvPicPr>
          <p:nvPr/>
        </p:nvPicPr>
        <p:blipFill>
          <a:blip r:embed="rId6"/>
          <a:stretch>
            <a:fillRect/>
          </a:stretch>
        </p:blipFill>
        <p:spPr>
          <a:xfrm>
            <a:off x="8047768" y="1040795"/>
            <a:ext cx="3976952" cy="2244137"/>
          </a:xfrm>
          <a:prstGeom prst="rect">
            <a:avLst/>
          </a:prstGeom>
        </p:spPr>
      </p:pic>
      <p:pic>
        <p:nvPicPr>
          <p:cNvPr id="5" name="Kuva 4">
            <a:extLst>
              <a:ext uri="{FF2B5EF4-FFF2-40B4-BE49-F238E27FC236}">
                <a16:creationId xmlns:a16="http://schemas.microsoft.com/office/drawing/2014/main" id="{21C1DEB1-2263-4B90-BF76-ADC78161730A}"/>
              </a:ext>
            </a:extLst>
          </p:cNvPr>
          <p:cNvPicPr>
            <a:picLocks noChangeAspect="1"/>
          </p:cNvPicPr>
          <p:nvPr/>
        </p:nvPicPr>
        <p:blipFill>
          <a:blip r:embed="rId7"/>
          <a:stretch>
            <a:fillRect/>
          </a:stretch>
        </p:blipFill>
        <p:spPr>
          <a:xfrm>
            <a:off x="8725820" y="3353911"/>
            <a:ext cx="2007942" cy="504495"/>
          </a:xfrm>
          <a:prstGeom prst="rect">
            <a:avLst/>
          </a:prstGeom>
        </p:spPr>
      </p:pic>
      <p:pic>
        <p:nvPicPr>
          <p:cNvPr id="8" name="Kuva 7">
            <a:extLst>
              <a:ext uri="{FF2B5EF4-FFF2-40B4-BE49-F238E27FC236}">
                <a16:creationId xmlns:a16="http://schemas.microsoft.com/office/drawing/2014/main" id="{134328C4-F5EA-44BC-90AE-04E64BD111DE}"/>
              </a:ext>
            </a:extLst>
          </p:cNvPr>
          <p:cNvPicPr>
            <a:picLocks noChangeAspect="1"/>
          </p:cNvPicPr>
          <p:nvPr/>
        </p:nvPicPr>
        <p:blipFill>
          <a:blip r:embed="rId8"/>
          <a:stretch>
            <a:fillRect/>
          </a:stretch>
        </p:blipFill>
        <p:spPr>
          <a:xfrm>
            <a:off x="8557403" y="4523512"/>
            <a:ext cx="2690763" cy="1195895"/>
          </a:xfrm>
          <a:prstGeom prst="rect">
            <a:avLst/>
          </a:prstGeom>
        </p:spPr>
      </p:pic>
    </p:spTree>
    <p:extLst>
      <p:ext uri="{BB962C8B-B14F-4D97-AF65-F5344CB8AC3E}">
        <p14:creationId xmlns:p14="http://schemas.microsoft.com/office/powerpoint/2010/main" val="24725966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Kuva 21">
            <a:extLst>
              <a:ext uri="{FF2B5EF4-FFF2-40B4-BE49-F238E27FC236}">
                <a16:creationId xmlns:a16="http://schemas.microsoft.com/office/drawing/2014/main" id="{881B2265-81D4-4AB1-9407-9A289B0969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92881"/>
            <a:ext cx="12192000" cy="692117"/>
          </a:xfrm>
          <a:prstGeom prst="rect">
            <a:avLst/>
          </a:prstGeom>
        </p:spPr>
      </p:pic>
      <p:sp>
        <p:nvSpPr>
          <p:cNvPr id="2" name="Otsikko 1">
            <a:extLst>
              <a:ext uri="{FF2B5EF4-FFF2-40B4-BE49-F238E27FC236}">
                <a16:creationId xmlns:a16="http://schemas.microsoft.com/office/drawing/2014/main" id="{7476BA27-E1B2-4C61-901A-9EFADC6DE0FE}"/>
              </a:ext>
            </a:extLst>
          </p:cNvPr>
          <p:cNvSpPr>
            <a:spLocks noGrp="1"/>
          </p:cNvSpPr>
          <p:nvPr>
            <p:ph type="title"/>
          </p:nvPr>
        </p:nvSpPr>
        <p:spPr>
          <a:xfrm>
            <a:off x="530217" y="477144"/>
            <a:ext cx="10515600" cy="1325563"/>
          </a:xfrm>
        </p:spPr>
        <p:txBody>
          <a:bodyPr>
            <a:normAutofit fontScale="90000"/>
          </a:bodyPr>
          <a:lstStyle/>
          <a:p>
            <a:r>
              <a:rPr lang="en-GB" sz="4800">
                <a:solidFill>
                  <a:srgbClr val="1D0865"/>
                </a:solidFill>
                <a:latin typeface="Segoe UI Black" panose="020B0A02040204020203" pitchFamily="34" charset="0"/>
                <a:ea typeface="Segoe UI Black" panose="020B0A02040204020203" pitchFamily="34" charset="0"/>
                <a:cs typeface="Calibri" panose="020F0502020204030204" pitchFamily="34" charset="0"/>
              </a:rPr>
              <a:t>Processing development in Oulu</a:t>
            </a:r>
            <a:br>
              <a:rPr lang="fi-FI" sz="4800">
                <a:solidFill>
                  <a:srgbClr val="1D0865"/>
                </a:solidFill>
                <a:latin typeface="Segoe UI Black" panose="020B0A02040204020203" pitchFamily="34" charset="0"/>
                <a:ea typeface="Segoe UI Black" panose="020B0A02040204020203" pitchFamily="34" charset="0"/>
                <a:cs typeface="Calibri" panose="020F0502020204030204" pitchFamily="34" charset="0"/>
              </a:rPr>
            </a:br>
            <a:endParaRPr lang="fi-FI" sz="4800">
              <a:solidFill>
                <a:srgbClr val="1D0865"/>
              </a:solidFill>
              <a:latin typeface="Segoe UI Black" panose="020B0A02040204020203" pitchFamily="34" charset="0"/>
              <a:ea typeface="Segoe UI Black" panose="020B0A02040204020203" pitchFamily="34" charset="0"/>
              <a:cs typeface="Calibri" panose="020F0502020204030204" pitchFamily="34" charset="0"/>
            </a:endParaRPr>
          </a:p>
        </p:txBody>
      </p:sp>
      <p:pic>
        <p:nvPicPr>
          <p:cNvPr id="7" name="Kuva 6" descr="Mikroskooppi ääriviiva">
            <a:extLst>
              <a:ext uri="{FF2B5EF4-FFF2-40B4-BE49-F238E27FC236}">
                <a16:creationId xmlns:a16="http://schemas.microsoft.com/office/drawing/2014/main" id="{3A4178A1-99D9-4B76-871A-CAA16EBABF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28471" y="2229977"/>
            <a:ext cx="914400" cy="914400"/>
          </a:xfrm>
          <a:prstGeom prst="rect">
            <a:avLst/>
          </a:prstGeom>
        </p:spPr>
      </p:pic>
      <p:cxnSp>
        <p:nvCxnSpPr>
          <p:cNvPr id="60" name="Suora nuoliyhdysviiva 59">
            <a:extLst>
              <a:ext uri="{FF2B5EF4-FFF2-40B4-BE49-F238E27FC236}">
                <a16:creationId xmlns:a16="http://schemas.microsoft.com/office/drawing/2014/main" id="{0382B53A-A40D-4A71-92A7-45B3B70C2E4D}"/>
              </a:ext>
            </a:extLst>
          </p:cNvPr>
          <p:cNvCxnSpPr>
            <a:cxnSpLocks/>
          </p:cNvCxnSpPr>
          <p:nvPr/>
        </p:nvCxnSpPr>
        <p:spPr>
          <a:xfrm>
            <a:off x="2016243" y="2700999"/>
            <a:ext cx="2612228" cy="0"/>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Suora nuoliyhdysviiva 60">
            <a:extLst>
              <a:ext uri="{FF2B5EF4-FFF2-40B4-BE49-F238E27FC236}">
                <a16:creationId xmlns:a16="http://schemas.microsoft.com/office/drawing/2014/main" id="{790D24B0-230B-490A-9F04-F2C667E65336}"/>
              </a:ext>
            </a:extLst>
          </p:cNvPr>
          <p:cNvCxnSpPr>
            <a:cxnSpLocks/>
          </p:cNvCxnSpPr>
          <p:nvPr/>
        </p:nvCxnSpPr>
        <p:spPr>
          <a:xfrm flipH="1" flipV="1">
            <a:off x="1410619" y="3284932"/>
            <a:ext cx="1180181" cy="1485188"/>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Suora nuoliyhdysviiva 61">
            <a:extLst>
              <a:ext uri="{FF2B5EF4-FFF2-40B4-BE49-F238E27FC236}">
                <a16:creationId xmlns:a16="http://schemas.microsoft.com/office/drawing/2014/main" id="{CADC7D6D-ED06-4E80-B843-FD5C299515FA}"/>
              </a:ext>
            </a:extLst>
          </p:cNvPr>
          <p:cNvCxnSpPr>
            <a:cxnSpLocks/>
          </p:cNvCxnSpPr>
          <p:nvPr/>
        </p:nvCxnSpPr>
        <p:spPr>
          <a:xfrm flipH="1">
            <a:off x="3794760" y="3284932"/>
            <a:ext cx="1169436" cy="1485188"/>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Tekstiruutu 3">
            <a:extLst>
              <a:ext uri="{FF2B5EF4-FFF2-40B4-BE49-F238E27FC236}">
                <a16:creationId xmlns:a16="http://schemas.microsoft.com/office/drawing/2014/main" id="{F6BF5706-A069-47DB-B99E-60EA55B5480C}"/>
              </a:ext>
            </a:extLst>
          </p:cNvPr>
          <p:cNvSpPr txBox="1"/>
          <p:nvPr/>
        </p:nvSpPr>
        <p:spPr>
          <a:xfrm>
            <a:off x="530217" y="1556522"/>
            <a:ext cx="7522235" cy="5082417"/>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en-GB" sz="2000" b="1">
                <a:solidFill>
                  <a:srgbClr val="1D0865"/>
                </a:solidFill>
                <a:latin typeface="Segoe UI" panose="020B0502040204020203" pitchFamily="34" charset="0"/>
                <a:cs typeface="Segoe UI" panose="020B0502040204020203" pitchFamily="34" charset="0"/>
              </a:rPr>
              <a:t>Finland and Oulu have been active on this field not least because of the European Union Chips Act.</a:t>
            </a:r>
          </a:p>
          <a:p>
            <a:pPr lvl="0">
              <a:lnSpc>
                <a:spcPct val="107000"/>
              </a:lnSpc>
            </a:pPr>
            <a:endParaRPr lang="fi-FI" sz="2000" b="1">
              <a:solidFill>
                <a:srgbClr val="1D0865"/>
              </a:solidFill>
              <a:latin typeface="Segoe UI" panose="020B0502040204020203" pitchFamily="34" charset="0"/>
              <a:cs typeface="Segoe UI" panose="020B0502040204020203" pitchFamily="34" charset="0"/>
            </a:endParaRPr>
          </a:p>
          <a:p>
            <a:pPr marL="342900" lvl="0" indent="-342900">
              <a:lnSpc>
                <a:spcPct val="107000"/>
              </a:lnSpc>
              <a:buFont typeface="Symbol" panose="05050102010706020507" pitchFamily="18" charset="2"/>
              <a:buChar char=""/>
            </a:pPr>
            <a:r>
              <a:rPr lang="en-GB" sz="2000" b="1">
                <a:solidFill>
                  <a:srgbClr val="1D0865"/>
                </a:solidFill>
                <a:latin typeface="Segoe UI" panose="020B0502040204020203" pitchFamily="34" charset="0"/>
                <a:cs typeface="Segoe UI" panose="020B0502040204020203" pitchFamily="34" charset="0"/>
              </a:rPr>
              <a:t>There is plenty of development work ongoing in the processor development/System on Chip field, as we expect these to be defining elements in the value chain surrounding the metaverse.</a:t>
            </a:r>
          </a:p>
          <a:p>
            <a:pPr lvl="0">
              <a:lnSpc>
                <a:spcPct val="107000"/>
              </a:lnSpc>
            </a:pPr>
            <a:endParaRPr lang="fi-FI" sz="2000" b="1">
              <a:solidFill>
                <a:srgbClr val="1D0865"/>
              </a:solidFill>
              <a:latin typeface="Segoe UI" panose="020B0502040204020203" pitchFamily="34" charset="0"/>
              <a:cs typeface="Segoe UI" panose="020B0502040204020203" pitchFamily="34" charset="0"/>
            </a:endParaRPr>
          </a:p>
          <a:p>
            <a:pPr marL="342900" lvl="0" indent="-342900">
              <a:lnSpc>
                <a:spcPct val="107000"/>
              </a:lnSpc>
              <a:buFont typeface="Symbol" panose="05050102010706020507" pitchFamily="18" charset="2"/>
              <a:buChar char=""/>
            </a:pPr>
            <a:r>
              <a:rPr lang="en-GB" sz="2000" b="1">
                <a:solidFill>
                  <a:srgbClr val="1D0865"/>
                </a:solidFill>
                <a:latin typeface="Segoe UI" panose="020B0502040204020203" pitchFamily="34" charset="0"/>
                <a:cs typeface="Segoe UI" panose="020B0502040204020203" pitchFamily="34" charset="0"/>
              </a:rPr>
              <a:t>Edge computing is still a developing entity, and we are playing our part in the R&amp;D process.</a:t>
            </a:r>
          </a:p>
          <a:p>
            <a:pPr lvl="0">
              <a:lnSpc>
                <a:spcPct val="107000"/>
              </a:lnSpc>
            </a:pPr>
            <a:endParaRPr lang="fi-FI" sz="2000" b="1">
              <a:solidFill>
                <a:srgbClr val="1D0865"/>
              </a:solidFill>
              <a:latin typeface="Segoe UI" panose="020B0502040204020203" pitchFamily="34" charset="0"/>
              <a:cs typeface="Segoe UI" panose="020B0502040204020203" pitchFamily="34" charset="0"/>
            </a:endParaRPr>
          </a:p>
          <a:p>
            <a:pPr marL="342900" lvl="0" indent="-342900">
              <a:lnSpc>
                <a:spcPct val="107000"/>
              </a:lnSpc>
              <a:spcAft>
                <a:spcPts val="800"/>
              </a:spcAft>
              <a:buFont typeface="Symbol" panose="05050102010706020507" pitchFamily="18" charset="2"/>
              <a:buChar char=""/>
            </a:pPr>
            <a:r>
              <a:rPr lang="en-GB" sz="2000" b="1">
                <a:solidFill>
                  <a:srgbClr val="1D0865"/>
                </a:solidFill>
                <a:latin typeface="Segoe UI" panose="020B0502040204020203" pitchFamily="34" charset="0"/>
                <a:cs typeface="Segoe UI" panose="020B0502040204020203" pitchFamily="34" charset="0"/>
              </a:rPr>
              <a:t>The Oulu University of Information Technology and Electrical Engineering is developing working applications to be utilised in several sectors.</a:t>
            </a:r>
            <a:endParaRPr lang="fi-FI" sz="2000" b="1">
              <a:solidFill>
                <a:srgbClr val="1D0865"/>
              </a:solidFill>
              <a:latin typeface="Segoe UI" panose="020B0502040204020203" pitchFamily="34" charset="0"/>
              <a:cs typeface="Segoe UI" panose="020B0502040204020203" pitchFamily="34" charset="0"/>
            </a:endParaRPr>
          </a:p>
          <a:p>
            <a:endParaRPr lang="fi-FI"/>
          </a:p>
        </p:txBody>
      </p:sp>
      <p:pic>
        <p:nvPicPr>
          <p:cNvPr id="2050" name="Picture 2" descr="Näytä lähdekuva">
            <a:extLst>
              <a:ext uri="{FF2B5EF4-FFF2-40B4-BE49-F238E27FC236}">
                <a16:creationId xmlns:a16="http://schemas.microsoft.com/office/drawing/2014/main" id="{6EB09453-8708-4823-864A-008A882A5B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82669" y="2030034"/>
            <a:ext cx="2736864" cy="999597"/>
          </a:xfrm>
          <a:prstGeom prst="rect">
            <a:avLst/>
          </a:prstGeom>
          <a:noFill/>
          <a:extLst>
            <a:ext uri="{909E8E84-426E-40DD-AFC4-6F175D3DCCD1}">
              <a14:hiddenFill xmlns:a14="http://schemas.microsoft.com/office/drawing/2010/main">
                <a:solidFill>
                  <a:srgbClr val="FFFFFF"/>
                </a:solidFill>
              </a14:hiddenFill>
            </a:ext>
          </a:extLst>
        </p:spPr>
      </p:pic>
      <p:pic>
        <p:nvPicPr>
          <p:cNvPr id="6" name="Kuva 5">
            <a:extLst>
              <a:ext uri="{FF2B5EF4-FFF2-40B4-BE49-F238E27FC236}">
                <a16:creationId xmlns:a16="http://schemas.microsoft.com/office/drawing/2014/main" id="{D9AF6A59-C568-4CCF-B16C-C3AA3E9BD985}"/>
              </a:ext>
            </a:extLst>
          </p:cNvPr>
          <p:cNvPicPr>
            <a:picLocks noChangeAspect="1"/>
          </p:cNvPicPr>
          <p:nvPr/>
        </p:nvPicPr>
        <p:blipFill>
          <a:blip r:embed="rId7"/>
          <a:stretch>
            <a:fillRect/>
          </a:stretch>
        </p:blipFill>
        <p:spPr>
          <a:xfrm>
            <a:off x="9052494" y="3553476"/>
            <a:ext cx="2471846" cy="692117"/>
          </a:xfrm>
          <a:prstGeom prst="rect">
            <a:avLst/>
          </a:prstGeom>
        </p:spPr>
      </p:pic>
      <p:pic>
        <p:nvPicPr>
          <p:cNvPr id="2052" name="Picture 4" descr="Näytä lähdekuva">
            <a:extLst>
              <a:ext uri="{FF2B5EF4-FFF2-40B4-BE49-F238E27FC236}">
                <a16:creationId xmlns:a16="http://schemas.microsoft.com/office/drawing/2014/main" id="{26CE0082-156F-4F02-9FE5-74F9D386EE5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06258" y="4245592"/>
            <a:ext cx="3167892" cy="2375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146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Kuva 21">
            <a:extLst>
              <a:ext uri="{FF2B5EF4-FFF2-40B4-BE49-F238E27FC236}">
                <a16:creationId xmlns:a16="http://schemas.microsoft.com/office/drawing/2014/main" id="{881B2265-81D4-4AB1-9407-9A289B0969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92881"/>
            <a:ext cx="12192000" cy="692117"/>
          </a:xfrm>
          <a:prstGeom prst="rect">
            <a:avLst/>
          </a:prstGeom>
        </p:spPr>
      </p:pic>
      <p:sp>
        <p:nvSpPr>
          <p:cNvPr id="2" name="Otsikko 1">
            <a:extLst>
              <a:ext uri="{FF2B5EF4-FFF2-40B4-BE49-F238E27FC236}">
                <a16:creationId xmlns:a16="http://schemas.microsoft.com/office/drawing/2014/main" id="{7476BA27-E1B2-4C61-901A-9EFADC6DE0FE}"/>
              </a:ext>
            </a:extLst>
          </p:cNvPr>
          <p:cNvSpPr>
            <a:spLocks noGrp="1"/>
          </p:cNvSpPr>
          <p:nvPr>
            <p:ph type="title"/>
          </p:nvPr>
        </p:nvSpPr>
        <p:spPr>
          <a:xfrm>
            <a:off x="530217" y="668903"/>
            <a:ext cx="10515600" cy="1325563"/>
          </a:xfrm>
        </p:spPr>
        <p:txBody>
          <a:bodyPr>
            <a:normAutofit fontScale="90000"/>
          </a:bodyPr>
          <a:lstStyle/>
          <a:p>
            <a:r>
              <a:rPr lang="en-GB" sz="4800">
                <a:solidFill>
                  <a:srgbClr val="1D0865"/>
                </a:solidFill>
                <a:latin typeface="Segoe UI Black" panose="020B0A02040204020203" pitchFamily="34" charset="0"/>
                <a:ea typeface="Segoe UI Black" panose="020B0A02040204020203" pitchFamily="34" charset="0"/>
                <a:cs typeface="Calibri" panose="020F0502020204030204" pitchFamily="34" charset="0"/>
              </a:rPr>
              <a:t>Gamified solutions in Oulu</a:t>
            </a:r>
            <a:br>
              <a:rPr lang="fi-FI" sz="1800">
                <a:effectLst/>
                <a:latin typeface="Calibri" panose="020F0502020204030204" pitchFamily="34" charset="0"/>
                <a:ea typeface="Calibri" panose="020F0502020204030204" pitchFamily="34" charset="0"/>
                <a:cs typeface="Times New Roman" panose="02020603050405020304" pitchFamily="18" charset="0"/>
              </a:rPr>
            </a:br>
            <a:br>
              <a:rPr lang="fi-FI" sz="4800">
                <a:solidFill>
                  <a:srgbClr val="1D0865"/>
                </a:solidFill>
                <a:latin typeface="Segoe UI Black" panose="020B0A02040204020203" pitchFamily="34" charset="0"/>
                <a:ea typeface="Segoe UI Black" panose="020B0A02040204020203" pitchFamily="34" charset="0"/>
                <a:cs typeface="Calibri" panose="020F0502020204030204" pitchFamily="34" charset="0"/>
              </a:rPr>
            </a:br>
            <a:endParaRPr lang="fi-FI" sz="4800">
              <a:solidFill>
                <a:srgbClr val="1D0865"/>
              </a:solidFill>
              <a:latin typeface="Segoe UI Black" panose="020B0A02040204020203" pitchFamily="34" charset="0"/>
              <a:ea typeface="Segoe UI Black" panose="020B0A02040204020203" pitchFamily="34" charset="0"/>
              <a:cs typeface="Calibri" panose="020F0502020204030204" pitchFamily="34" charset="0"/>
            </a:endParaRPr>
          </a:p>
        </p:txBody>
      </p:sp>
      <p:pic>
        <p:nvPicPr>
          <p:cNvPr id="7" name="Kuva 6" descr="Mikroskooppi ääriviiva">
            <a:extLst>
              <a:ext uri="{FF2B5EF4-FFF2-40B4-BE49-F238E27FC236}">
                <a16:creationId xmlns:a16="http://schemas.microsoft.com/office/drawing/2014/main" id="{3A4178A1-99D9-4B76-871A-CAA16EBABF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28471" y="2229977"/>
            <a:ext cx="914400" cy="914400"/>
          </a:xfrm>
          <a:prstGeom prst="rect">
            <a:avLst/>
          </a:prstGeom>
        </p:spPr>
      </p:pic>
      <p:cxnSp>
        <p:nvCxnSpPr>
          <p:cNvPr id="60" name="Suora nuoliyhdysviiva 59">
            <a:extLst>
              <a:ext uri="{FF2B5EF4-FFF2-40B4-BE49-F238E27FC236}">
                <a16:creationId xmlns:a16="http://schemas.microsoft.com/office/drawing/2014/main" id="{0382B53A-A40D-4A71-92A7-45B3B70C2E4D}"/>
              </a:ext>
            </a:extLst>
          </p:cNvPr>
          <p:cNvCxnSpPr>
            <a:cxnSpLocks/>
          </p:cNvCxnSpPr>
          <p:nvPr/>
        </p:nvCxnSpPr>
        <p:spPr>
          <a:xfrm>
            <a:off x="2016243" y="2700999"/>
            <a:ext cx="2612228" cy="0"/>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Suora nuoliyhdysviiva 60">
            <a:extLst>
              <a:ext uri="{FF2B5EF4-FFF2-40B4-BE49-F238E27FC236}">
                <a16:creationId xmlns:a16="http://schemas.microsoft.com/office/drawing/2014/main" id="{790D24B0-230B-490A-9F04-F2C667E65336}"/>
              </a:ext>
            </a:extLst>
          </p:cNvPr>
          <p:cNvCxnSpPr>
            <a:cxnSpLocks/>
          </p:cNvCxnSpPr>
          <p:nvPr/>
        </p:nvCxnSpPr>
        <p:spPr>
          <a:xfrm flipH="1" flipV="1">
            <a:off x="1410619" y="3284932"/>
            <a:ext cx="1180181" cy="1485188"/>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Suora nuoliyhdysviiva 61">
            <a:extLst>
              <a:ext uri="{FF2B5EF4-FFF2-40B4-BE49-F238E27FC236}">
                <a16:creationId xmlns:a16="http://schemas.microsoft.com/office/drawing/2014/main" id="{CADC7D6D-ED06-4E80-B843-FD5C299515FA}"/>
              </a:ext>
            </a:extLst>
          </p:cNvPr>
          <p:cNvCxnSpPr>
            <a:cxnSpLocks/>
          </p:cNvCxnSpPr>
          <p:nvPr/>
        </p:nvCxnSpPr>
        <p:spPr>
          <a:xfrm flipH="1">
            <a:off x="3794760" y="3284932"/>
            <a:ext cx="1169436" cy="1485188"/>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Tekstiruutu 3">
            <a:extLst>
              <a:ext uri="{FF2B5EF4-FFF2-40B4-BE49-F238E27FC236}">
                <a16:creationId xmlns:a16="http://schemas.microsoft.com/office/drawing/2014/main" id="{F6BF5706-A069-47DB-B99E-60EA55B5480C}"/>
              </a:ext>
            </a:extLst>
          </p:cNvPr>
          <p:cNvSpPr txBox="1"/>
          <p:nvPr/>
        </p:nvSpPr>
        <p:spPr>
          <a:xfrm>
            <a:off x="530217" y="1556521"/>
            <a:ext cx="7026523" cy="4094454"/>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en-GB" sz="2000" b="1">
                <a:solidFill>
                  <a:srgbClr val="1D0865"/>
                </a:solidFill>
                <a:latin typeface="Segoe UI" panose="020B0502040204020203" pitchFamily="34" charset="0"/>
                <a:cs typeface="Segoe UI" panose="020B0502040204020203" pitchFamily="34" charset="0"/>
              </a:rPr>
              <a:t>It’s likely that most of these virtual worlds will be built with engines that are perhaps best known for creating video games - specifically Unity and Unreal.</a:t>
            </a:r>
          </a:p>
          <a:p>
            <a:pPr lvl="0">
              <a:lnSpc>
                <a:spcPct val="107000"/>
              </a:lnSpc>
            </a:pPr>
            <a:endParaRPr lang="fi-FI" sz="2000" b="1">
              <a:solidFill>
                <a:srgbClr val="1D0865"/>
              </a:solidFill>
              <a:latin typeface="Segoe UI" panose="020B0502040204020203" pitchFamily="34" charset="0"/>
              <a:cs typeface="Segoe UI" panose="020B0502040204020203" pitchFamily="34" charset="0"/>
            </a:endParaRPr>
          </a:p>
          <a:p>
            <a:pPr marL="342900" lvl="0" indent="-342900">
              <a:lnSpc>
                <a:spcPct val="107000"/>
              </a:lnSpc>
              <a:buFont typeface="Symbol" panose="05050102010706020507" pitchFamily="18" charset="2"/>
              <a:buChar char=""/>
            </a:pPr>
            <a:r>
              <a:rPr lang="en-GB" sz="2000" b="1">
                <a:solidFill>
                  <a:srgbClr val="1D0865"/>
                </a:solidFill>
                <a:latin typeface="Segoe UI" panose="020B0502040204020203" pitchFamily="34" charset="0"/>
                <a:cs typeface="Segoe UI" panose="020B0502040204020203" pitchFamily="34" charset="0"/>
              </a:rPr>
              <a:t>We have a tight-knit community of games development studios that can make gamified solutions for the private and public sectors.</a:t>
            </a:r>
          </a:p>
          <a:p>
            <a:pPr lvl="0">
              <a:lnSpc>
                <a:spcPct val="107000"/>
              </a:lnSpc>
            </a:pPr>
            <a:endParaRPr lang="fi-FI" sz="2000" b="1">
              <a:solidFill>
                <a:srgbClr val="1D0865"/>
              </a:solidFill>
              <a:latin typeface="Segoe UI" panose="020B0502040204020203" pitchFamily="34" charset="0"/>
              <a:cs typeface="Segoe UI" panose="020B0502040204020203" pitchFamily="34" charset="0"/>
            </a:endParaRPr>
          </a:p>
          <a:p>
            <a:pPr marL="342900" lvl="0" indent="-342900">
              <a:lnSpc>
                <a:spcPct val="107000"/>
              </a:lnSpc>
              <a:spcAft>
                <a:spcPts val="800"/>
              </a:spcAft>
              <a:buFont typeface="Symbol" panose="05050102010706020507" pitchFamily="18" charset="2"/>
              <a:buChar char=""/>
            </a:pPr>
            <a:r>
              <a:rPr lang="en-GB" sz="2000" b="1">
                <a:solidFill>
                  <a:srgbClr val="1D0865"/>
                </a:solidFill>
                <a:latin typeface="Segoe UI" panose="020B0502040204020203" pitchFamily="34" charset="0"/>
                <a:cs typeface="Segoe UI" panose="020B0502040204020203" pitchFamily="34" charset="0"/>
              </a:rPr>
              <a:t>It’s not just about their development skills - they also have the games know-how, which enables a great user experience.</a:t>
            </a:r>
            <a:endParaRPr lang="fi-FI" sz="2000" b="1">
              <a:solidFill>
                <a:srgbClr val="1D0865"/>
              </a:solidFill>
              <a:latin typeface="Segoe UI" panose="020B0502040204020203" pitchFamily="34" charset="0"/>
              <a:cs typeface="Segoe UI" panose="020B0502040204020203" pitchFamily="34" charset="0"/>
            </a:endParaRPr>
          </a:p>
          <a:p>
            <a:endParaRPr lang="fi-FI"/>
          </a:p>
        </p:txBody>
      </p:sp>
      <p:pic>
        <p:nvPicPr>
          <p:cNvPr id="3" name="Kuva 2">
            <a:extLst>
              <a:ext uri="{FF2B5EF4-FFF2-40B4-BE49-F238E27FC236}">
                <a16:creationId xmlns:a16="http://schemas.microsoft.com/office/drawing/2014/main" id="{416040FF-0299-4570-B4CD-CC9CD1E55426}"/>
              </a:ext>
            </a:extLst>
          </p:cNvPr>
          <p:cNvPicPr>
            <a:picLocks noChangeAspect="1"/>
          </p:cNvPicPr>
          <p:nvPr/>
        </p:nvPicPr>
        <p:blipFill>
          <a:blip r:embed="rId6"/>
          <a:stretch>
            <a:fillRect/>
          </a:stretch>
        </p:blipFill>
        <p:spPr>
          <a:xfrm>
            <a:off x="9023137" y="1436613"/>
            <a:ext cx="1656365" cy="1656365"/>
          </a:xfrm>
          <a:prstGeom prst="rect">
            <a:avLst/>
          </a:prstGeom>
        </p:spPr>
      </p:pic>
      <p:pic>
        <p:nvPicPr>
          <p:cNvPr id="5" name="Kuva 4">
            <a:extLst>
              <a:ext uri="{FF2B5EF4-FFF2-40B4-BE49-F238E27FC236}">
                <a16:creationId xmlns:a16="http://schemas.microsoft.com/office/drawing/2014/main" id="{07424710-5BE2-4409-877D-3F819BD7A01C}"/>
              </a:ext>
            </a:extLst>
          </p:cNvPr>
          <p:cNvPicPr>
            <a:picLocks noChangeAspect="1"/>
          </p:cNvPicPr>
          <p:nvPr/>
        </p:nvPicPr>
        <p:blipFill>
          <a:blip r:embed="rId7"/>
          <a:stretch>
            <a:fillRect/>
          </a:stretch>
        </p:blipFill>
        <p:spPr>
          <a:xfrm>
            <a:off x="8799273" y="3429000"/>
            <a:ext cx="2246544" cy="692117"/>
          </a:xfrm>
          <a:prstGeom prst="rect">
            <a:avLst/>
          </a:prstGeom>
        </p:spPr>
      </p:pic>
      <p:pic>
        <p:nvPicPr>
          <p:cNvPr id="8" name="Kuva 7">
            <a:extLst>
              <a:ext uri="{FF2B5EF4-FFF2-40B4-BE49-F238E27FC236}">
                <a16:creationId xmlns:a16="http://schemas.microsoft.com/office/drawing/2014/main" id="{5FE3A2B8-2C73-444C-9C80-EBF187FB7496}"/>
              </a:ext>
            </a:extLst>
          </p:cNvPr>
          <p:cNvPicPr>
            <a:picLocks noChangeAspect="1"/>
          </p:cNvPicPr>
          <p:nvPr/>
        </p:nvPicPr>
        <p:blipFill>
          <a:blip r:embed="rId8"/>
          <a:stretch>
            <a:fillRect/>
          </a:stretch>
        </p:blipFill>
        <p:spPr>
          <a:xfrm>
            <a:off x="8296003" y="4622711"/>
            <a:ext cx="3110631" cy="850595"/>
          </a:xfrm>
          <a:prstGeom prst="rect">
            <a:avLst/>
          </a:prstGeom>
        </p:spPr>
      </p:pic>
    </p:spTree>
    <p:extLst>
      <p:ext uri="{BB962C8B-B14F-4D97-AF65-F5344CB8AC3E}">
        <p14:creationId xmlns:p14="http://schemas.microsoft.com/office/powerpoint/2010/main" val="3125970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FA15173B-7CE8-4513-B465-96ECB25D57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8453" y="-11809"/>
            <a:ext cx="6383546" cy="6858000"/>
          </a:xfrm>
          <a:prstGeom prst="rect">
            <a:avLst/>
          </a:prstGeom>
        </p:spPr>
      </p:pic>
      <p:sp>
        <p:nvSpPr>
          <p:cNvPr id="3" name="Sisällön paikkamerkki 2">
            <a:extLst>
              <a:ext uri="{FF2B5EF4-FFF2-40B4-BE49-F238E27FC236}">
                <a16:creationId xmlns:a16="http://schemas.microsoft.com/office/drawing/2014/main" id="{DF81CCD6-711A-4EE5-994B-367DB4960621}"/>
              </a:ext>
            </a:extLst>
          </p:cNvPr>
          <p:cNvSpPr>
            <a:spLocks noGrp="1"/>
          </p:cNvSpPr>
          <p:nvPr>
            <p:ph idx="1"/>
          </p:nvPr>
        </p:nvSpPr>
        <p:spPr>
          <a:xfrm>
            <a:off x="7616187" y="5187045"/>
            <a:ext cx="2861789" cy="761549"/>
          </a:xfrm>
        </p:spPr>
        <p:txBody>
          <a:bodyPr>
            <a:normAutofit/>
          </a:bodyPr>
          <a:lstStyle/>
          <a:p>
            <a:pPr marL="0" indent="0">
              <a:buNone/>
            </a:pPr>
            <a:r>
              <a:rPr lang="fi-FI" u="sng">
                <a:solidFill>
                  <a:schemeClr val="bg1"/>
                </a:solidFill>
                <a:effectLst/>
                <a:latin typeface="Segoe UI Black" panose="020B0A02040204020203" pitchFamily="34" charset="0"/>
                <a:ea typeface="Segoe UI Black" panose="020B0A02040204020203"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www.ictoulu.fi</a:t>
            </a:r>
            <a:endParaRPr lang="fi-FI" u="sng">
              <a:effectLst/>
              <a:latin typeface="Segoe UI Black" panose="020B0A02040204020203" pitchFamily="34" charset="0"/>
              <a:ea typeface="Segoe UI Black" panose="020B0A02040204020203" pitchFamily="34" charset="0"/>
              <a:cs typeface="Times New Roman" panose="02020603050405020304" pitchFamily="18" charset="0"/>
            </a:endParaRPr>
          </a:p>
        </p:txBody>
      </p:sp>
      <p:pic>
        <p:nvPicPr>
          <p:cNvPr id="8" name="Kuva 7">
            <a:extLst>
              <a:ext uri="{FF2B5EF4-FFF2-40B4-BE49-F238E27FC236}">
                <a16:creationId xmlns:a16="http://schemas.microsoft.com/office/drawing/2014/main" id="{FBA24A07-25F2-4498-99CC-ECEEDDEF7F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6711" y="1218294"/>
            <a:ext cx="2534743" cy="1222641"/>
          </a:xfrm>
          <a:prstGeom prst="rect">
            <a:avLst/>
          </a:prstGeom>
        </p:spPr>
      </p:pic>
      <p:pic>
        <p:nvPicPr>
          <p:cNvPr id="12" name="Kuva 11">
            <a:extLst>
              <a:ext uri="{FF2B5EF4-FFF2-40B4-BE49-F238E27FC236}">
                <a16:creationId xmlns:a16="http://schemas.microsoft.com/office/drawing/2014/main" id="{1DF27189-246C-442D-B732-AA16DF694627}"/>
              </a:ext>
            </a:extLst>
          </p:cNvPr>
          <p:cNvPicPr>
            <a:picLocks noChangeAspect="1"/>
          </p:cNvPicPr>
          <p:nvPr/>
        </p:nvPicPr>
        <p:blipFill rotWithShape="1">
          <a:blip r:embed="rId5">
            <a:extLst>
              <a:ext uri="{28A0092B-C50C-407E-A947-70E740481C1C}">
                <a14:useLocalDpi xmlns:a14="http://schemas.microsoft.com/office/drawing/2010/main" val="0"/>
              </a:ext>
            </a:extLst>
          </a:blip>
          <a:srcRect l="21691" t="26266" r="35717" b="44459"/>
          <a:stretch/>
        </p:blipFill>
        <p:spPr>
          <a:xfrm>
            <a:off x="7971466" y="2814180"/>
            <a:ext cx="2064969" cy="2007627"/>
          </a:xfrm>
          <a:prstGeom prst="rect">
            <a:avLst/>
          </a:prstGeom>
        </p:spPr>
      </p:pic>
      <p:sp>
        <p:nvSpPr>
          <p:cNvPr id="2" name="Tekstiruutu 1">
            <a:extLst>
              <a:ext uri="{FF2B5EF4-FFF2-40B4-BE49-F238E27FC236}">
                <a16:creationId xmlns:a16="http://schemas.microsoft.com/office/drawing/2014/main" id="{B3759003-38B7-4760-AF9E-7247ADFD28C9}"/>
              </a:ext>
            </a:extLst>
          </p:cNvPr>
          <p:cNvSpPr txBox="1"/>
          <p:nvPr/>
        </p:nvSpPr>
        <p:spPr>
          <a:xfrm>
            <a:off x="1168528" y="2012536"/>
            <a:ext cx="3689719" cy="2308324"/>
          </a:xfrm>
          <a:prstGeom prst="rect">
            <a:avLst/>
          </a:prstGeom>
          <a:noFill/>
        </p:spPr>
        <p:txBody>
          <a:bodyPr wrap="square" rtlCol="0">
            <a:spAutoFit/>
          </a:bodyPr>
          <a:lstStyle/>
          <a:p>
            <a:pPr algn="ctr"/>
            <a:r>
              <a:rPr lang="en-GB" sz="4800" u="sng">
                <a:solidFill>
                  <a:srgbClr val="1D0865"/>
                </a:solidFill>
                <a:effectLst/>
                <a:latin typeface="Segoe UI Black" panose="020B0A02040204020203" pitchFamily="34" charset="0"/>
                <a:ea typeface="Segoe UI Black" panose="020B0A02040204020203" pitchFamily="34" charset="0"/>
              </a:rPr>
              <a:t>Thank you for listening!</a:t>
            </a:r>
            <a:endParaRPr lang="fi-FI" sz="4800">
              <a:solidFill>
                <a:srgbClr val="1D0865"/>
              </a:solidFill>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val="33335033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Ellipsi 12">
            <a:extLst>
              <a:ext uri="{FF2B5EF4-FFF2-40B4-BE49-F238E27FC236}">
                <a16:creationId xmlns:a16="http://schemas.microsoft.com/office/drawing/2014/main" id="{F33E539F-F800-4D9D-A648-D38979304737}"/>
              </a:ext>
            </a:extLst>
          </p:cNvPr>
          <p:cNvSpPr/>
          <p:nvPr/>
        </p:nvSpPr>
        <p:spPr>
          <a:xfrm>
            <a:off x="6641307" y="2224755"/>
            <a:ext cx="308895" cy="308895"/>
          </a:xfrm>
          <a:prstGeom prst="ellipse">
            <a:avLst/>
          </a:prstGeom>
          <a:no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15"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D0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flip="none" rotWithShape="1">
            <a:gsLst>
              <a:gs pos="0">
                <a:srgbClr val="1D0862">
                  <a:shade val="30000"/>
                  <a:satMod val="115000"/>
                </a:srgbClr>
              </a:gs>
              <a:gs pos="50000">
                <a:srgbClr val="1D0862">
                  <a:shade val="67500"/>
                  <a:satMod val="115000"/>
                </a:srgbClr>
              </a:gs>
              <a:gs pos="100000">
                <a:srgbClr val="1D0862">
                  <a:shade val="100000"/>
                  <a:satMod val="115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Kuva 23">
            <a:extLst>
              <a:ext uri="{FF2B5EF4-FFF2-40B4-BE49-F238E27FC236}">
                <a16:creationId xmlns:a16="http://schemas.microsoft.com/office/drawing/2014/main" id="{0B439C18-9198-48CE-A853-AF85F547FCD9}"/>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3" y="0"/>
            <a:ext cx="12192000" cy="6858000"/>
          </a:xfrm>
          <a:prstGeom prst="rect">
            <a:avLst/>
          </a:prstGeom>
        </p:spPr>
      </p:pic>
      <p:sp>
        <p:nvSpPr>
          <p:cNvPr id="19" name="Ellipsi 18">
            <a:extLst>
              <a:ext uri="{FF2B5EF4-FFF2-40B4-BE49-F238E27FC236}">
                <a16:creationId xmlns:a16="http://schemas.microsoft.com/office/drawing/2014/main" id="{1B66ACFF-928E-4593-9BBD-74B5B3F7A2E7}"/>
              </a:ext>
            </a:extLst>
          </p:cNvPr>
          <p:cNvSpPr/>
          <p:nvPr/>
        </p:nvSpPr>
        <p:spPr>
          <a:xfrm rot="8855947" flipH="1">
            <a:off x="6246217" y="2632152"/>
            <a:ext cx="319989" cy="319989"/>
          </a:xfrm>
          <a:prstGeom prst="ellipse">
            <a:avLst/>
          </a:prstGeom>
          <a:noFill/>
          <a:ln w="571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1" name="Kuva 10" descr="Kuva, joka sisältää kohteen teksti&#10;&#10;Kuvaus luotu automaattisesti">
            <a:extLst>
              <a:ext uri="{FF2B5EF4-FFF2-40B4-BE49-F238E27FC236}">
                <a16:creationId xmlns:a16="http://schemas.microsoft.com/office/drawing/2014/main" id="{30749E4C-6974-4681-90AB-A68AB8EDB6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2166" y="4400629"/>
            <a:ext cx="5727668" cy="3374089"/>
          </a:xfrm>
          <a:prstGeom prst="rect">
            <a:avLst/>
          </a:prstGeom>
        </p:spPr>
      </p:pic>
      <p:pic>
        <p:nvPicPr>
          <p:cNvPr id="8" name="Kuva 7">
            <a:extLst>
              <a:ext uri="{FF2B5EF4-FFF2-40B4-BE49-F238E27FC236}">
                <a16:creationId xmlns:a16="http://schemas.microsoft.com/office/drawing/2014/main" id="{A0849FB9-DA5E-4384-BDC6-47C86E1E9812}"/>
              </a:ext>
            </a:extLst>
          </p:cNvPr>
          <p:cNvPicPr>
            <a:picLocks noChangeAspect="1"/>
          </p:cNvPicPr>
          <p:nvPr/>
        </p:nvPicPr>
        <p:blipFill>
          <a:blip r:embed="rId5"/>
          <a:stretch>
            <a:fillRect/>
          </a:stretch>
        </p:blipFill>
        <p:spPr>
          <a:xfrm>
            <a:off x="4896753" y="4709408"/>
            <a:ext cx="7707555" cy="2373036"/>
          </a:xfrm>
          <a:prstGeom prst="rect">
            <a:avLst/>
          </a:prstGeom>
        </p:spPr>
      </p:pic>
      <p:pic>
        <p:nvPicPr>
          <p:cNvPr id="21" name="Kuva 20" descr="Kuva, joka sisältää kohteen teksti&#10;&#10;Kuvaus luotu automaattisesti">
            <a:extLst>
              <a:ext uri="{FF2B5EF4-FFF2-40B4-BE49-F238E27FC236}">
                <a16:creationId xmlns:a16="http://schemas.microsoft.com/office/drawing/2014/main" id="{56718315-1BE0-4A7F-9E79-16B7659DD7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082" y="4400629"/>
            <a:ext cx="5335835" cy="3143266"/>
          </a:xfrm>
          <a:prstGeom prst="rect">
            <a:avLst/>
          </a:prstGeom>
        </p:spPr>
      </p:pic>
      <p:pic>
        <p:nvPicPr>
          <p:cNvPr id="22" name="Kuva 21" descr="Kuva, joka sisältää kohteen teksti&#10;&#10;Kuvaus luotu automaattisesti">
            <a:extLst>
              <a:ext uri="{FF2B5EF4-FFF2-40B4-BE49-F238E27FC236}">
                <a16:creationId xmlns:a16="http://schemas.microsoft.com/office/drawing/2014/main" id="{3114C461-7000-4131-B1B9-A8C88A64B0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64242" y="3975846"/>
            <a:ext cx="4403492" cy="4223653"/>
          </a:xfrm>
          <a:prstGeom prst="rect">
            <a:avLst/>
          </a:prstGeom>
        </p:spPr>
      </p:pic>
      <p:pic>
        <p:nvPicPr>
          <p:cNvPr id="7" name="Kuva 6">
            <a:extLst>
              <a:ext uri="{FF2B5EF4-FFF2-40B4-BE49-F238E27FC236}">
                <a16:creationId xmlns:a16="http://schemas.microsoft.com/office/drawing/2014/main" id="{3B9F1230-44D0-410A-A5D6-225051278F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8077" y="371575"/>
            <a:ext cx="1520428" cy="733383"/>
          </a:xfrm>
          <a:prstGeom prst="rect">
            <a:avLst/>
          </a:prstGeom>
        </p:spPr>
      </p:pic>
      <p:sp>
        <p:nvSpPr>
          <p:cNvPr id="3" name="Alaotsikko 2">
            <a:extLst>
              <a:ext uri="{FF2B5EF4-FFF2-40B4-BE49-F238E27FC236}">
                <a16:creationId xmlns:a16="http://schemas.microsoft.com/office/drawing/2014/main" id="{7C64486F-F9A4-4412-A6E8-120D6118F6DE}"/>
              </a:ext>
            </a:extLst>
          </p:cNvPr>
          <p:cNvSpPr>
            <a:spLocks noGrp="1"/>
          </p:cNvSpPr>
          <p:nvPr>
            <p:ph type="subTitle" idx="1"/>
          </p:nvPr>
        </p:nvSpPr>
        <p:spPr>
          <a:xfrm>
            <a:off x="1918504" y="2026865"/>
            <a:ext cx="8975414" cy="1208141"/>
          </a:xfrm>
        </p:spPr>
        <p:txBody>
          <a:bodyPr>
            <a:noAutofit/>
          </a:bodyPr>
          <a:lstStyle/>
          <a:p>
            <a:r>
              <a:rPr lang="en-GB" sz="6000" b="1">
                <a:effectLst/>
                <a:latin typeface="Segoe UI Black" panose="020B0A02040204020203" pitchFamily="34" charset="0"/>
                <a:ea typeface="Segoe UI Black" panose="020B0A02040204020203" pitchFamily="34" charset="0"/>
                <a:cs typeface="Segoe UI" panose="020B0502040204020203" pitchFamily="34" charset="0"/>
              </a:rPr>
              <a:t>Making the Metaverse in Oulu</a:t>
            </a:r>
          </a:p>
          <a:p>
            <a:pPr algn="l"/>
            <a:endParaRPr lang="fi-FI" sz="2000" u="sng" spc="300">
              <a:latin typeface="Segoe UI" panose="020B0502040204020203" pitchFamily="34" charset="0"/>
              <a:cs typeface="Segoe UI" panose="020B0502040204020203" pitchFamily="34" charset="0"/>
            </a:endParaRPr>
          </a:p>
          <a:p>
            <a:pPr algn="l">
              <a:lnSpc>
                <a:spcPct val="100000"/>
              </a:lnSpc>
              <a:spcBef>
                <a:spcPts val="0"/>
              </a:spcBef>
            </a:pPr>
            <a:r>
              <a:rPr lang="fi-FI">
                <a:latin typeface="Segoe UI" panose="020B0502040204020203" pitchFamily="34" charset="0"/>
                <a:cs typeface="Segoe UI" panose="020B0502040204020203" pitchFamily="34" charset="0"/>
              </a:rPr>
              <a:t>17.11.2022</a:t>
            </a:r>
            <a:endParaRPr lang="en-US">
              <a:latin typeface="Segoe UI" panose="020B0502040204020203" pitchFamily="34" charset="0"/>
              <a:cs typeface="Segoe UI" panose="020B0502040204020203" pitchFamily="34" charset="0"/>
            </a:endParaRPr>
          </a:p>
          <a:p>
            <a:pPr algn="l">
              <a:lnSpc>
                <a:spcPct val="100000"/>
              </a:lnSpc>
              <a:spcBef>
                <a:spcPts val="0"/>
              </a:spcBef>
            </a:pPr>
            <a:r>
              <a:rPr lang="en-US">
                <a:latin typeface="Segoe UI" panose="020B0502040204020203" pitchFamily="34" charset="0"/>
                <a:cs typeface="Segoe UI" panose="020B0502040204020203" pitchFamily="34" charset="0"/>
              </a:rPr>
              <a:t>Max Raymond</a:t>
            </a:r>
            <a:endParaRPr lang="fi-FI">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911695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76BA27-E1B2-4C61-901A-9EFADC6DE0FE}"/>
              </a:ext>
            </a:extLst>
          </p:cNvPr>
          <p:cNvSpPr>
            <a:spLocks noGrp="1"/>
          </p:cNvSpPr>
          <p:nvPr>
            <p:ph type="title"/>
          </p:nvPr>
        </p:nvSpPr>
        <p:spPr>
          <a:xfrm>
            <a:off x="838200" y="312858"/>
            <a:ext cx="10515600" cy="1325563"/>
          </a:xfrm>
        </p:spPr>
        <p:txBody>
          <a:bodyPr>
            <a:normAutofit/>
          </a:bodyPr>
          <a:lstStyle/>
          <a:p>
            <a:r>
              <a:rPr lang="en-GB" sz="4800">
                <a:solidFill>
                  <a:srgbClr val="1D0865"/>
                </a:solidFill>
                <a:latin typeface="Segoe UI Black" panose="020B0A02040204020203" pitchFamily="34" charset="0"/>
                <a:ea typeface="Segoe UI Black" panose="020B0A02040204020203" pitchFamily="34" charset="0"/>
                <a:cs typeface="Calibri" panose="020F0502020204030204" pitchFamily="34" charset="0"/>
              </a:rPr>
              <a:t>What this presentation will cover</a:t>
            </a:r>
            <a:endParaRPr lang="fi-FI" sz="4800">
              <a:solidFill>
                <a:srgbClr val="1D0865"/>
              </a:solidFill>
              <a:latin typeface="Segoe UI Black" panose="020B0A02040204020203" pitchFamily="34" charset="0"/>
              <a:ea typeface="Segoe UI Black" panose="020B0A02040204020203" pitchFamily="34" charset="0"/>
              <a:cs typeface="Calibri" panose="020F0502020204030204" pitchFamily="34" charset="0"/>
            </a:endParaRPr>
          </a:p>
        </p:txBody>
      </p:sp>
      <p:pic>
        <p:nvPicPr>
          <p:cNvPr id="7" name="Kuva 6" descr="Mikroskooppi ääriviiva">
            <a:extLst>
              <a:ext uri="{FF2B5EF4-FFF2-40B4-BE49-F238E27FC236}">
                <a16:creationId xmlns:a16="http://schemas.microsoft.com/office/drawing/2014/main" id="{3A4178A1-99D9-4B76-871A-CAA16EBABF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28471" y="2229977"/>
            <a:ext cx="914400" cy="914400"/>
          </a:xfrm>
          <a:prstGeom prst="rect">
            <a:avLst/>
          </a:prstGeom>
        </p:spPr>
      </p:pic>
      <p:pic>
        <p:nvPicPr>
          <p:cNvPr id="49" name="Kuva 48" descr="Merkki 1 tasaisella täytöllä">
            <a:extLst>
              <a:ext uri="{FF2B5EF4-FFF2-40B4-BE49-F238E27FC236}">
                <a16:creationId xmlns:a16="http://schemas.microsoft.com/office/drawing/2014/main" id="{4D6EE27F-8EFE-4A96-B196-D8C7BF29B13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7203" y="2518151"/>
            <a:ext cx="506275" cy="506275"/>
          </a:xfrm>
          <a:prstGeom prst="rect">
            <a:avLst/>
          </a:prstGeom>
        </p:spPr>
      </p:pic>
      <p:pic>
        <p:nvPicPr>
          <p:cNvPr id="51" name="Kuva 50" descr="Merkki tasaisella täytöllä">
            <a:extLst>
              <a:ext uri="{FF2B5EF4-FFF2-40B4-BE49-F238E27FC236}">
                <a16:creationId xmlns:a16="http://schemas.microsoft.com/office/drawing/2014/main" id="{AB34F6D5-D169-4F00-9D04-06C03B9604A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0773" y="3538780"/>
            <a:ext cx="506275" cy="506275"/>
          </a:xfrm>
          <a:prstGeom prst="rect">
            <a:avLst/>
          </a:prstGeom>
        </p:spPr>
      </p:pic>
      <p:pic>
        <p:nvPicPr>
          <p:cNvPr id="53" name="Kuva 52" descr="Merkki 3 tasaisella täytöllä">
            <a:extLst>
              <a:ext uri="{FF2B5EF4-FFF2-40B4-BE49-F238E27FC236}">
                <a16:creationId xmlns:a16="http://schemas.microsoft.com/office/drawing/2014/main" id="{A32A0EDA-92DF-4CDC-9D35-C86130789E5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77203" y="4547187"/>
            <a:ext cx="506275" cy="506275"/>
          </a:xfrm>
          <a:prstGeom prst="rect">
            <a:avLst/>
          </a:prstGeom>
        </p:spPr>
      </p:pic>
      <p:cxnSp>
        <p:nvCxnSpPr>
          <p:cNvPr id="60" name="Suora nuoliyhdysviiva 59">
            <a:extLst>
              <a:ext uri="{FF2B5EF4-FFF2-40B4-BE49-F238E27FC236}">
                <a16:creationId xmlns:a16="http://schemas.microsoft.com/office/drawing/2014/main" id="{0382B53A-A40D-4A71-92A7-45B3B70C2E4D}"/>
              </a:ext>
            </a:extLst>
          </p:cNvPr>
          <p:cNvCxnSpPr>
            <a:cxnSpLocks/>
          </p:cNvCxnSpPr>
          <p:nvPr/>
        </p:nvCxnSpPr>
        <p:spPr>
          <a:xfrm>
            <a:off x="2016243" y="2700999"/>
            <a:ext cx="2612228" cy="0"/>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Suora nuoliyhdysviiva 60">
            <a:extLst>
              <a:ext uri="{FF2B5EF4-FFF2-40B4-BE49-F238E27FC236}">
                <a16:creationId xmlns:a16="http://schemas.microsoft.com/office/drawing/2014/main" id="{790D24B0-230B-490A-9F04-F2C667E65336}"/>
              </a:ext>
            </a:extLst>
          </p:cNvPr>
          <p:cNvCxnSpPr>
            <a:cxnSpLocks/>
          </p:cNvCxnSpPr>
          <p:nvPr/>
        </p:nvCxnSpPr>
        <p:spPr>
          <a:xfrm flipH="1" flipV="1">
            <a:off x="1410619" y="3284932"/>
            <a:ext cx="1180181" cy="1485188"/>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Suora nuoliyhdysviiva 61">
            <a:extLst>
              <a:ext uri="{FF2B5EF4-FFF2-40B4-BE49-F238E27FC236}">
                <a16:creationId xmlns:a16="http://schemas.microsoft.com/office/drawing/2014/main" id="{CADC7D6D-ED06-4E80-B843-FD5C299515FA}"/>
              </a:ext>
            </a:extLst>
          </p:cNvPr>
          <p:cNvCxnSpPr>
            <a:cxnSpLocks/>
          </p:cNvCxnSpPr>
          <p:nvPr/>
        </p:nvCxnSpPr>
        <p:spPr>
          <a:xfrm flipH="1">
            <a:off x="3794760" y="3284932"/>
            <a:ext cx="1169436" cy="1485188"/>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7" name="Tekstiruutu 76">
            <a:extLst>
              <a:ext uri="{FF2B5EF4-FFF2-40B4-BE49-F238E27FC236}">
                <a16:creationId xmlns:a16="http://schemas.microsoft.com/office/drawing/2014/main" id="{A1FD7FBC-F37C-4874-913C-9A9732718146}"/>
              </a:ext>
            </a:extLst>
          </p:cNvPr>
          <p:cNvSpPr txBox="1"/>
          <p:nvPr/>
        </p:nvSpPr>
        <p:spPr>
          <a:xfrm>
            <a:off x="1480806" y="2500379"/>
            <a:ext cx="8141105" cy="461665"/>
          </a:xfrm>
          <a:prstGeom prst="rect">
            <a:avLst/>
          </a:prstGeom>
          <a:noFill/>
        </p:spPr>
        <p:txBody>
          <a:bodyPr wrap="square">
            <a:spAutoFit/>
          </a:bodyPr>
          <a:lstStyle/>
          <a:p>
            <a:pPr lvl="0"/>
            <a:r>
              <a:rPr lang="en-GB" sz="2400" b="1">
                <a:solidFill>
                  <a:srgbClr val="1D0865"/>
                </a:solidFill>
                <a:latin typeface="Segoe UI" panose="020B0502040204020203" pitchFamily="34" charset="0"/>
                <a:cs typeface="Segoe UI" panose="020B0502040204020203" pitchFamily="34" charset="0"/>
              </a:rPr>
              <a:t>An overview of the metaverse and its current status</a:t>
            </a:r>
            <a:r>
              <a:rPr lang="en-GB"/>
              <a:t>.</a:t>
            </a:r>
            <a:endParaRPr lang="fi-FI"/>
          </a:p>
        </p:txBody>
      </p:sp>
      <p:sp>
        <p:nvSpPr>
          <p:cNvPr id="79" name="Tekstiruutu 78">
            <a:extLst>
              <a:ext uri="{FF2B5EF4-FFF2-40B4-BE49-F238E27FC236}">
                <a16:creationId xmlns:a16="http://schemas.microsoft.com/office/drawing/2014/main" id="{DAFD1B3E-0E21-4FF5-ACAA-B184B2A6E116}"/>
              </a:ext>
            </a:extLst>
          </p:cNvPr>
          <p:cNvSpPr txBox="1"/>
          <p:nvPr/>
        </p:nvSpPr>
        <p:spPr>
          <a:xfrm>
            <a:off x="1480806" y="3536875"/>
            <a:ext cx="8890252" cy="830997"/>
          </a:xfrm>
          <a:prstGeom prst="rect">
            <a:avLst/>
          </a:prstGeom>
          <a:noFill/>
        </p:spPr>
        <p:txBody>
          <a:bodyPr wrap="square">
            <a:spAutoFit/>
          </a:bodyPr>
          <a:lstStyle/>
          <a:p>
            <a:r>
              <a:rPr lang="en-GB" sz="2400" b="1">
                <a:solidFill>
                  <a:srgbClr val="1D0865"/>
                </a:solidFill>
                <a:latin typeface="Segoe UI" panose="020B0502040204020203" pitchFamily="34" charset="0"/>
                <a:cs typeface="Segoe UI" panose="020B0502040204020203" pitchFamily="34" charset="0"/>
              </a:rPr>
              <a:t>What technology will be needed to power the metaverse</a:t>
            </a:r>
            <a:r>
              <a:rPr lang="en-GB"/>
              <a:t>.</a:t>
            </a:r>
            <a:endParaRPr lang="fi-FI"/>
          </a:p>
          <a:p>
            <a:pPr marL="0" indent="0">
              <a:spcBef>
                <a:spcPts val="0"/>
              </a:spcBef>
              <a:buNone/>
            </a:pPr>
            <a:endParaRPr lang="fi-FI" sz="2400">
              <a:solidFill>
                <a:srgbClr val="1D0865"/>
              </a:solidFill>
              <a:latin typeface="Segoe UI" panose="020B0502040204020203" pitchFamily="34" charset="0"/>
              <a:cs typeface="Segoe UI" panose="020B0502040204020203" pitchFamily="34" charset="0"/>
            </a:endParaRPr>
          </a:p>
        </p:txBody>
      </p:sp>
      <p:sp>
        <p:nvSpPr>
          <p:cNvPr id="81" name="Tekstiruutu 80">
            <a:extLst>
              <a:ext uri="{FF2B5EF4-FFF2-40B4-BE49-F238E27FC236}">
                <a16:creationId xmlns:a16="http://schemas.microsoft.com/office/drawing/2014/main" id="{E42120EA-ED49-4BDC-A76F-5F00C5C1DD1A}"/>
              </a:ext>
            </a:extLst>
          </p:cNvPr>
          <p:cNvSpPr txBox="1"/>
          <p:nvPr/>
        </p:nvSpPr>
        <p:spPr>
          <a:xfrm>
            <a:off x="1432553" y="4547187"/>
            <a:ext cx="8581780" cy="1200329"/>
          </a:xfrm>
          <a:prstGeom prst="rect">
            <a:avLst/>
          </a:prstGeom>
          <a:noFill/>
        </p:spPr>
        <p:txBody>
          <a:bodyPr wrap="square">
            <a:spAutoFit/>
          </a:bodyPr>
          <a:lstStyle/>
          <a:p>
            <a:r>
              <a:rPr lang="en-GB" sz="2400" b="1">
                <a:solidFill>
                  <a:srgbClr val="1D0865"/>
                </a:solidFill>
                <a:latin typeface="Segoe UI" panose="020B0502040204020203" pitchFamily="34" charset="0"/>
                <a:cs typeface="Segoe UI" panose="020B0502040204020203" pitchFamily="34" charset="0"/>
              </a:rPr>
              <a:t>Show why Oulu can be a go-to place for metaverse products and solutions.</a:t>
            </a:r>
            <a:endParaRPr lang="fi-FI" sz="2400" b="1">
              <a:solidFill>
                <a:srgbClr val="1D0865"/>
              </a:solidFill>
              <a:latin typeface="Segoe UI" panose="020B0502040204020203" pitchFamily="34" charset="0"/>
              <a:cs typeface="Segoe UI" panose="020B0502040204020203" pitchFamily="34" charset="0"/>
            </a:endParaRPr>
          </a:p>
          <a:p>
            <a:pPr marL="0" indent="0">
              <a:spcBef>
                <a:spcPts val="0"/>
              </a:spcBef>
              <a:buNone/>
            </a:pPr>
            <a:endParaRPr lang="fi-FI" sz="2400">
              <a:solidFill>
                <a:srgbClr val="1D0865"/>
              </a:solidFill>
              <a:latin typeface="Segoe UI" panose="020B0502040204020203" pitchFamily="34" charset="0"/>
              <a:cs typeface="Segoe UI" panose="020B0502040204020203" pitchFamily="34" charset="0"/>
            </a:endParaRPr>
          </a:p>
        </p:txBody>
      </p:sp>
      <p:pic>
        <p:nvPicPr>
          <p:cNvPr id="20" name="Kuva 19">
            <a:extLst>
              <a:ext uri="{FF2B5EF4-FFF2-40B4-BE49-F238E27FC236}">
                <a16:creationId xmlns:a16="http://schemas.microsoft.com/office/drawing/2014/main" id="{CD239CBE-7779-4E15-8C03-384B53DA7E4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6292881"/>
            <a:ext cx="12192000" cy="692117"/>
          </a:xfrm>
          <a:prstGeom prst="rect">
            <a:avLst/>
          </a:prstGeom>
        </p:spPr>
      </p:pic>
    </p:spTree>
    <p:extLst>
      <p:ext uri="{BB962C8B-B14F-4D97-AF65-F5344CB8AC3E}">
        <p14:creationId xmlns:p14="http://schemas.microsoft.com/office/powerpoint/2010/main" val="3461051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fade">
                                      <p:cBhvr>
                                        <p:cTn id="13" dur="1000"/>
                                        <p:tgtEl>
                                          <p:spTgt spid="77"/>
                                        </p:tgtEl>
                                      </p:cBhvr>
                                    </p:animEffect>
                                    <p:anim calcmode="lin" valueType="num">
                                      <p:cBhvr>
                                        <p:cTn id="14" dur="1000" fill="hold"/>
                                        <p:tgtEl>
                                          <p:spTgt spid="77"/>
                                        </p:tgtEl>
                                        <p:attrNameLst>
                                          <p:attrName>ppt_x</p:attrName>
                                        </p:attrNameLst>
                                      </p:cBhvr>
                                      <p:tavLst>
                                        <p:tav tm="0">
                                          <p:val>
                                            <p:strVal val="#ppt_x"/>
                                          </p:val>
                                        </p:tav>
                                        <p:tav tm="100000">
                                          <p:val>
                                            <p:strVal val="#ppt_x"/>
                                          </p:val>
                                        </p:tav>
                                      </p:tavLst>
                                    </p:anim>
                                    <p:anim calcmode="lin" valueType="num">
                                      <p:cBhvr>
                                        <p:cTn id="15"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1000"/>
                                        <p:tgtEl>
                                          <p:spTgt spid="51"/>
                                        </p:tgtEl>
                                      </p:cBhvr>
                                    </p:animEffect>
                                    <p:anim calcmode="lin" valueType="num">
                                      <p:cBhvr>
                                        <p:cTn id="21" dur="1000" fill="hold"/>
                                        <p:tgtEl>
                                          <p:spTgt spid="51"/>
                                        </p:tgtEl>
                                        <p:attrNameLst>
                                          <p:attrName>ppt_x</p:attrName>
                                        </p:attrNameLst>
                                      </p:cBhvr>
                                      <p:tavLst>
                                        <p:tav tm="0">
                                          <p:val>
                                            <p:strVal val="#ppt_x"/>
                                          </p:val>
                                        </p:tav>
                                        <p:tav tm="100000">
                                          <p:val>
                                            <p:strVal val="#ppt_x"/>
                                          </p:val>
                                        </p:tav>
                                      </p:tavLst>
                                    </p:anim>
                                    <p:anim calcmode="lin" valueType="num">
                                      <p:cBhvr>
                                        <p:cTn id="22" dur="1000" fill="hold"/>
                                        <p:tgtEl>
                                          <p:spTgt spid="51"/>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Effect transition="in" filter="fade">
                                      <p:cBhvr>
                                        <p:cTn id="26" dur="1000"/>
                                        <p:tgtEl>
                                          <p:spTgt spid="79"/>
                                        </p:tgtEl>
                                      </p:cBhvr>
                                    </p:animEffect>
                                    <p:anim calcmode="lin" valueType="num">
                                      <p:cBhvr>
                                        <p:cTn id="27" dur="1000" fill="hold"/>
                                        <p:tgtEl>
                                          <p:spTgt spid="79"/>
                                        </p:tgtEl>
                                        <p:attrNameLst>
                                          <p:attrName>ppt_x</p:attrName>
                                        </p:attrNameLst>
                                      </p:cBhvr>
                                      <p:tavLst>
                                        <p:tav tm="0">
                                          <p:val>
                                            <p:strVal val="#ppt_x"/>
                                          </p:val>
                                        </p:tav>
                                        <p:tav tm="100000">
                                          <p:val>
                                            <p:strVal val="#ppt_x"/>
                                          </p:val>
                                        </p:tav>
                                      </p:tavLst>
                                    </p:anim>
                                    <p:anim calcmode="lin" valueType="num">
                                      <p:cBhvr>
                                        <p:cTn id="28"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42" presetClass="entr" presetSubtype="0" fill="hold" nodeType="afterEffect">
                                  <p:stCondLst>
                                    <p:cond delay="0"/>
                                  </p:stCondLst>
                                  <p:childTnLst>
                                    <p:set>
                                      <p:cBhvr>
                                        <p:cTn id="38" dur="1" fill="hold">
                                          <p:stCondLst>
                                            <p:cond delay="0"/>
                                          </p:stCondLst>
                                        </p:cTn>
                                        <p:tgtEl>
                                          <p:spTgt spid="81">
                                            <p:txEl>
                                              <p:pRg st="0" end="0"/>
                                            </p:txEl>
                                          </p:spTgt>
                                        </p:tgtEl>
                                        <p:attrNameLst>
                                          <p:attrName>style.visibility</p:attrName>
                                        </p:attrNameLst>
                                      </p:cBhvr>
                                      <p:to>
                                        <p:strVal val="visible"/>
                                      </p:to>
                                    </p:set>
                                    <p:animEffect transition="in" filter="fade">
                                      <p:cBhvr>
                                        <p:cTn id="39" dur="1000"/>
                                        <p:tgtEl>
                                          <p:spTgt spid="81">
                                            <p:txEl>
                                              <p:pRg st="0" end="0"/>
                                            </p:txEl>
                                          </p:spTgt>
                                        </p:tgtEl>
                                      </p:cBhvr>
                                    </p:animEffect>
                                    <p:anim calcmode="lin" valueType="num">
                                      <p:cBhvr>
                                        <p:cTn id="40" dur="1000" fill="hold"/>
                                        <p:tgtEl>
                                          <p:spTgt spid="81">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8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Kuva 21">
            <a:extLst>
              <a:ext uri="{FF2B5EF4-FFF2-40B4-BE49-F238E27FC236}">
                <a16:creationId xmlns:a16="http://schemas.microsoft.com/office/drawing/2014/main" id="{75659219-B4B3-4532-970B-AE0C9494BF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70" y="-61970"/>
            <a:ext cx="12302169" cy="6919970"/>
          </a:xfrm>
          <a:prstGeom prst="rect">
            <a:avLst/>
          </a:prstGeom>
        </p:spPr>
      </p:pic>
      <p:sp>
        <p:nvSpPr>
          <p:cNvPr id="21" name="Suorakulmio 20">
            <a:extLst>
              <a:ext uri="{FF2B5EF4-FFF2-40B4-BE49-F238E27FC236}">
                <a16:creationId xmlns:a16="http://schemas.microsoft.com/office/drawing/2014/main" id="{C21A2CD5-E4D0-4204-8BA0-86463873CD2C}"/>
              </a:ext>
            </a:extLst>
          </p:cNvPr>
          <p:cNvSpPr/>
          <p:nvPr/>
        </p:nvSpPr>
        <p:spPr>
          <a:xfrm>
            <a:off x="-439838" y="-61970"/>
            <a:ext cx="12631838" cy="7018355"/>
          </a:xfrm>
          <a:prstGeom prst="rect">
            <a:avLst/>
          </a:prstGeom>
          <a:gradFill flip="none" rotWithShape="1">
            <a:gsLst>
              <a:gs pos="680">
                <a:srgbClr val="130058">
                  <a:alpha val="84000"/>
                  <a:lumMod val="0"/>
                  <a:lumOff val="100000"/>
                </a:srgbClr>
              </a:gs>
              <a:gs pos="100000">
                <a:schemeClr val="bg1">
                  <a:lumMod val="100000"/>
                  <a:alpha val="9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7476BA27-E1B2-4C61-901A-9EFADC6DE0FE}"/>
              </a:ext>
            </a:extLst>
          </p:cNvPr>
          <p:cNvSpPr>
            <a:spLocks noGrp="1"/>
          </p:cNvSpPr>
          <p:nvPr>
            <p:ph type="title"/>
          </p:nvPr>
        </p:nvSpPr>
        <p:spPr>
          <a:xfrm>
            <a:off x="838200" y="2735233"/>
            <a:ext cx="10515600" cy="1325563"/>
          </a:xfrm>
        </p:spPr>
        <p:txBody>
          <a:bodyPr>
            <a:noAutofit/>
          </a:bodyPr>
          <a:lstStyle/>
          <a:p>
            <a:pPr algn="ctr"/>
            <a:r>
              <a:rPr lang="en-GB" sz="6000" b="1" dirty="0">
                <a:solidFill>
                  <a:srgbClr val="1D0865"/>
                </a:solidFill>
                <a:latin typeface="Segoe UI Black" panose="020B0A02040204020203" pitchFamily="34" charset="0"/>
                <a:ea typeface="Segoe UI Black" panose="020B0A02040204020203" pitchFamily="34" charset="0"/>
                <a:cs typeface="Calibri" panose="020F0502020204030204" pitchFamily="34" charset="0"/>
              </a:rPr>
              <a:t>The state of the metaverse </a:t>
            </a:r>
            <a:br>
              <a:rPr lang="en-GB" sz="6000" b="1" dirty="0">
                <a:solidFill>
                  <a:srgbClr val="1D0865"/>
                </a:solidFill>
                <a:latin typeface="Segoe UI Black" panose="020B0A02040204020203" pitchFamily="34" charset="0"/>
                <a:ea typeface="Segoe UI Black" panose="020B0A02040204020203" pitchFamily="34" charset="0"/>
                <a:cs typeface="Calibri" panose="020F0502020204030204" pitchFamily="34" charset="0"/>
              </a:rPr>
            </a:br>
            <a:r>
              <a:rPr lang="en-GB" sz="6000" b="1" dirty="0">
                <a:solidFill>
                  <a:srgbClr val="1D0865"/>
                </a:solidFill>
                <a:latin typeface="Segoe UI Black" panose="020B0A02040204020203" pitchFamily="34" charset="0"/>
                <a:ea typeface="Segoe UI Black" panose="020B0A02040204020203" pitchFamily="34" charset="0"/>
                <a:cs typeface="Calibri" panose="020F0502020204030204" pitchFamily="34" charset="0"/>
              </a:rPr>
              <a:t>in 2022</a:t>
            </a:r>
            <a:endParaRPr lang="fi-FI" sz="6000" b="1" dirty="0">
              <a:solidFill>
                <a:srgbClr val="1D0865"/>
              </a:solidFill>
              <a:latin typeface="Segoe UI Black" panose="020B0A02040204020203" pitchFamily="34" charset="0"/>
              <a:ea typeface="Segoe UI Black" panose="020B0A02040204020203" pitchFamily="34" charset="0"/>
              <a:cs typeface="Calibri" panose="020F0502020204030204" pitchFamily="34" charset="0"/>
            </a:endParaRPr>
          </a:p>
        </p:txBody>
      </p:sp>
    </p:spTree>
    <p:extLst>
      <p:ext uri="{BB962C8B-B14F-4D97-AF65-F5344CB8AC3E}">
        <p14:creationId xmlns:p14="http://schemas.microsoft.com/office/powerpoint/2010/main" val="5426228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6043A868-7017-46A8-BEAD-D4CFE190C655}"/>
              </a:ext>
            </a:extLst>
          </p:cNvPr>
          <p:cNvPicPr>
            <a:picLocks noChangeAspect="1"/>
          </p:cNvPicPr>
          <p:nvPr/>
        </p:nvPicPr>
        <p:blipFill>
          <a:blip r:embed="rId3"/>
          <a:stretch>
            <a:fillRect/>
          </a:stretch>
        </p:blipFill>
        <p:spPr>
          <a:xfrm>
            <a:off x="0" y="1"/>
            <a:ext cx="12192000" cy="6857999"/>
          </a:xfrm>
          <a:prstGeom prst="rect">
            <a:avLst/>
          </a:prstGeom>
        </p:spPr>
      </p:pic>
      <p:pic>
        <p:nvPicPr>
          <p:cNvPr id="5" name="Kuva 4">
            <a:extLst>
              <a:ext uri="{FF2B5EF4-FFF2-40B4-BE49-F238E27FC236}">
                <a16:creationId xmlns:a16="http://schemas.microsoft.com/office/drawing/2014/main" id="{16AA57D9-91C1-405C-A9AB-021710DBD70B}"/>
              </a:ext>
            </a:extLst>
          </p:cNvPr>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24" name="Kuva 23">
            <a:extLst>
              <a:ext uri="{FF2B5EF4-FFF2-40B4-BE49-F238E27FC236}">
                <a16:creationId xmlns:a16="http://schemas.microsoft.com/office/drawing/2014/main" id="{F9B58A6B-8231-4A1C-B664-F1084C7EB6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6097" y="8869028"/>
            <a:ext cx="253984" cy="499639"/>
          </a:xfrm>
          <a:prstGeom prst="rect">
            <a:avLst/>
          </a:prstGeom>
        </p:spPr>
      </p:pic>
      <p:sp>
        <p:nvSpPr>
          <p:cNvPr id="6" name="Tekstiruutu 5">
            <a:extLst>
              <a:ext uri="{FF2B5EF4-FFF2-40B4-BE49-F238E27FC236}">
                <a16:creationId xmlns:a16="http://schemas.microsoft.com/office/drawing/2014/main" id="{F83F84F9-169E-454E-8662-08358C18699D}"/>
              </a:ext>
            </a:extLst>
          </p:cNvPr>
          <p:cNvSpPr txBox="1"/>
          <p:nvPr/>
        </p:nvSpPr>
        <p:spPr>
          <a:xfrm>
            <a:off x="695868" y="569208"/>
            <a:ext cx="10800264" cy="4862870"/>
          </a:xfrm>
          <a:prstGeom prst="rect">
            <a:avLst/>
          </a:prstGeom>
          <a:noFill/>
        </p:spPr>
        <p:txBody>
          <a:bodyPr wrap="square" lIns="91440" tIns="45720" rIns="91440" bIns="45720" anchor="t">
            <a:spAutoFit/>
          </a:bodyPr>
          <a:lstStyle/>
          <a:p>
            <a:pPr>
              <a:spcAft>
                <a:spcPts val="600"/>
              </a:spcAft>
            </a:pPr>
            <a:r>
              <a:rPr lang="en-GB" sz="4800" b="1">
                <a:solidFill>
                  <a:schemeClr val="bg1"/>
                </a:solidFill>
                <a:latin typeface="Segoe UI Black" panose="020B0A02040204020203" pitchFamily="34" charset="0"/>
                <a:ea typeface="Segoe UI Black" panose="020B0A02040204020203" pitchFamily="34" charset="0"/>
                <a:cs typeface="Segoe UI" panose="020B0502040204020203" pitchFamily="34" charset="0"/>
              </a:rPr>
              <a:t>The metaverse – an overview</a:t>
            </a:r>
          </a:p>
          <a:p>
            <a:pPr>
              <a:spcAft>
                <a:spcPts val="600"/>
              </a:spcAft>
            </a:pPr>
            <a:endParaRPr lang="en-US" sz="3600" b="1">
              <a:solidFill>
                <a:schemeClr val="bg1"/>
              </a:solidFill>
              <a:latin typeface="Segoe UI" panose="020B0502040204020203" pitchFamily="34" charset="0"/>
              <a:cs typeface="Segoe UI" panose="020B0502040204020203" pitchFamily="34" charset="0"/>
            </a:endParaRPr>
          </a:p>
          <a:p>
            <a:pPr marL="285750" lvl="0" indent="-285750">
              <a:buFont typeface="Arial" panose="020B0604020202020204" pitchFamily="34" charset="0"/>
              <a:buChar char="•"/>
            </a:pPr>
            <a:r>
              <a:rPr lang="en-GB" sz="2400" b="1">
                <a:solidFill>
                  <a:schemeClr val="bg1"/>
                </a:solidFill>
                <a:latin typeface="Segoe UI" panose="020B0502040204020203" pitchFamily="34" charset="0"/>
                <a:ea typeface="Segoe UI Black" panose="020B0A02040204020203" pitchFamily="34" charset="0"/>
                <a:cs typeface="Segoe UI" panose="020B0502040204020203" pitchFamily="34" charset="0"/>
              </a:rPr>
              <a:t>The metaverse is an evolution of how we interact with the internet, driven by a variety of technologies (3D and spatial computing, AR/VR, the blockchain, etc.).</a:t>
            </a:r>
          </a:p>
          <a:p>
            <a:pPr lvl="0"/>
            <a:endParaRPr lang="fi-FI" sz="2400" b="1">
              <a:solidFill>
                <a:schemeClr val="bg1"/>
              </a:solidFill>
              <a:latin typeface="Segoe UI" panose="020B0502040204020203" pitchFamily="34" charset="0"/>
              <a:ea typeface="Segoe UI Black" panose="020B0A02040204020203" pitchFamily="34" charset="0"/>
              <a:cs typeface="Segoe UI" panose="020B0502040204020203" pitchFamily="34" charset="0"/>
            </a:endParaRPr>
          </a:p>
          <a:p>
            <a:pPr marL="285750" lvl="0" indent="-285750">
              <a:buFont typeface="Arial" panose="020B0604020202020204" pitchFamily="34" charset="0"/>
              <a:buChar char="•"/>
            </a:pPr>
            <a:r>
              <a:rPr lang="en-GB" sz="2400" b="1">
                <a:solidFill>
                  <a:schemeClr val="bg1"/>
                </a:solidFill>
                <a:latin typeface="Segoe UI" panose="020B0502040204020203" pitchFamily="34" charset="0"/>
                <a:ea typeface="Segoe UI Black" panose="020B0A02040204020203" pitchFamily="34" charset="0"/>
                <a:cs typeface="Segoe UI" panose="020B0502040204020203" pitchFamily="34" charset="0"/>
              </a:rPr>
              <a:t>We are gradually moving from a 2D online experience to a 3D one, via custom-built and immersive virtual worlds.</a:t>
            </a:r>
          </a:p>
          <a:p>
            <a:pPr lvl="0"/>
            <a:endParaRPr lang="fi-FI" sz="2400" b="1">
              <a:solidFill>
                <a:schemeClr val="bg1"/>
              </a:solidFill>
              <a:latin typeface="Segoe UI" panose="020B0502040204020203" pitchFamily="34" charset="0"/>
              <a:ea typeface="Segoe UI Black" panose="020B0A02040204020203" pitchFamily="34" charset="0"/>
              <a:cs typeface="Segoe UI" panose="020B0502040204020203" pitchFamily="34" charset="0"/>
            </a:endParaRPr>
          </a:p>
          <a:p>
            <a:pPr marL="285750" lvl="0" indent="-285750">
              <a:buFont typeface="Arial" panose="020B0604020202020204" pitchFamily="34" charset="0"/>
              <a:buChar char="•"/>
            </a:pPr>
            <a:r>
              <a:rPr lang="en-GB" sz="2400" b="1">
                <a:solidFill>
                  <a:schemeClr val="bg1"/>
                </a:solidFill>
                <a:latin typeface="Segoe UI" panose="020B0502040204020203" pitchFamily="34" charset="0"/>
                <a:ea typeface="Segoe UI Black" panose="020B0A02040204020203" pitchFamily="34" charset="0"/>
                <a:cs typeface="Segoe UI" panose="020B0502040204020203" pitchFamily="34" charset="0"/>
              </a:rPr>
              <a:t>Many big technology giants have already invested in the metaverse, including Somnium Space, Meta, Microsoft, Alphabet, and NVIDIA.</a:t>
            </a:r>
            <a:endParaRPr lang="fi-FI" sz="2400" b="1">
              <a:solidFill>
                <a:schemeClr val="bg1"/>
              </a:solidFill>
              <a:latin typeface="Segoe UI" panose="020B0502040204020203" pitchFamily="34" charset="0"/>
              <a:ea typeface="Segoe UI Black" panose="020B0A02040204020203" pitchFamily="34" charset="0"/>
              <a:cs typeface="Segoe UI" panose="020B0502040204020203" pitchFamily="34" charset="0"/>
            </a:endParaRPr>
          </a:p>
        </p:txBody>
      </p:sp>
    </p:spTree>
    <p:extLst>
      <p:ext uri="{BB962C8B-B14F-4D97-AF65-F5344CB8AC3E}">
        <p14:creationId xmlns:p14="http://schemas.microsoft.com/office/powerpoint/2010/main" val="187974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iruutu 14">
            <a:extLst>
              <a:ext uri="{FF2B5EF4-FFF2-40B4-BE49-F238E27FC236}">
                <a16:creationId xmlns:a16="http://schemas.microsoft.com/office/drawing/2014/main" id="{A52D7C94-CA29-4B51-B95E-C5155199F969}"/>
              </a:ext>
            </a:extLst>
          </p:cNvPr>
          <p:cNvSpPr txBox="1"/>
          <p:nvPr/>
        </p:nvSpPr>
        <p:spPr>
          <a:xfrm>
            <a:off x="835892" y="1802708"/>
            <a:ext cx="2297084" cy="369332"/>
          </a:xfrm>
          <a:prstGeom prst="rect">
            <a:avLst/>
          </a:prstGeom>
          <a:noFill/>
        </p:spPr>
        <p:txBody>
          <a:bodyPr wrap="square">
            <a:spAutoFit/>
          </a:bodyPr>
          <a:lstStyle/>
          <a:p>
            <a:r>
              <a:rPr lang="fi-FI" spc="300">
                <a:solidFill>
                  <a:schemeClr val="bg1"/>
                </a:solidFill>
                <a:latin typeface="Segoe UI Black" panose="020B0A02040204020203" pitchFamily="34" charset="0"/>
                <a:ea typeface="Segoe UI Black" panose="020B0A02040204020203" pitchFamily="34" charset="0"/>
                <a:cs typeface="Segoe UI Light" panose="020B0502040204020203" pitchFamily="34" charset="0"/>
              </a:rPr>
              <a:t>UNIVERSITIES</a:t>
            </a:r>
            <a:endParaRPr lang="fi-FI" spc="300">
              <a:solidFill>
                <a:schemeClr val="bg1"/>
              </a:solidFill>
              <a:latin typeface="Segoe UI Black" panose="020B0A02040204020203" pitchFamily="34" charset="0"/>
              <a:ea typeface="Segoe UI Black" panose="020B0A02040204020203" pitchFamily="34" charset="0"/>
            </a:endParaRPr>
          </a:p>
        </p:txBody>
      </p:sp>
      <p:sp>
        <p:nvSpPr>
          <p:cNvPr id="17" name="Tekstiruutu 16">
            <a:extLst>
              <a:ext uri="{FF2B5EF4-FFF2-40B4-BE49-F238E27FC236}">
                <a16:creationId xmlns:a16="http://schemas.microsoft.com/office/drawing/2014/main" id="{A3B77C88-3297-4481-A8A4-3D3BCB956BD5}"/>
              </a:ext>
            </a:extLst>
          </p:cNvPr>
          <p:cNvSpPr txBox="1"/>
          <p:nvPr/>
        </p:nvSpPr>
        <p:spPr>
          <a:xfrm>
            <a:off x="4766860" y="1827074"/>
            <a:ext cx="776011" cy="369332"/>
          </a:xfrm>
          <a:prstGeom prst="rect">
            <a:avLst/>
          </a:prstGeom>
          <a:noFill/>
        </p:spPr>
        <p:txBody>
          <a:bodyPr wrap="square">
            <a:spAutoFit/>
          </a:bodyPr>
          <a:lstStyle/>
          <a:p>
            <a:r>
              <a:rPr lang="fi-FI" spc="300">
                <a:solidFill>
                  <a:schemeClr val="bg1"/>
                </a:solidFill>
                <a:latin typeface="Segoe UI Black" panose="020B0A02040204020203" pitchFamily="34" charset="0"/>
                <a:ea typeface="Segoe UI Black" panose="020B0A02040204020203" pitchFamily="34" charset="0"/>
                <a:cs typeface="Segoe UI Light" panose="020B0502040204020203" pitchFamily="34" charset="0"/>
              </a:rPr>
              <a:t>VTT</a:t>
            </a:r>
            <a:endParaRPr lang="fi-FI" spc="300">
              <a:solidFill>
                <a:schemeClr val="bg1"/>
              </a:solidFill>
              <a:latin typeface="Segoe UI Black" panose="020B0A02040204020203" pitchFamily="34" charset="0"/>
              <a:ea typeface="Segoe UI Black" panose="020B0A02040204020203" pitchFamily="34" charset="0"/>
            </a:endParaRPr>
          </a:p>
        </p:txBody>
      </p:sp>
      <p:cxnSp>
        <p:nvCxnSpPr>
          <p:cNvPr id="61" name="Suora nuoliyhdysviiva 60">
            <a:extLst>
              <a:ext uri="{FF2B5EF4-FFF2-40B4-BE49-F238E27FC236}">
                <a16:creationId xmlns:a16="http://schemas.microsoft.com/office/drawing/2014/main" id="{790D24B0-230B-490A-9F04-F2C667E65336}"/>
              </a:ext>
            </a:extLst>
          </p:cNvPr>
          <p:cNvCxnSpPr>
            <a:cxnSpLocks/>
          </p:cNvCxnSpPr>
          <p:nvPr/>
        </p:nvCxnSpPr>
        <p:spPr>
          <a:xfrm flipH="1" flipV="1">
            <a:off x="1410619" y="3284932"/>
            <a:ext cx="1180181" cy="1485188"/>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Suora nuoliyhdysviiva 61">
            <a:extLst>
              <a:ext uri="{FF2B5EF4-FFF2-40B4-BE49-F238E27FC236}">
                <a16:creationId xmlns:a16="http://schemas.microsoft.com/office/drawing/2014/main" id="{CADC7D6D-ED06-4E80-B843-FD5C299515FA}"/>
              </a:ext>
            </a:extLst>
          </p:cNvPr>
          <p:cNvCxnSpPr>
            <a:cxnSpLocks/>
          </p:cNvCxnSpPr>
          <p:nvPr/>
        </p:nvCxnSpPr>
        <p:spPr>
          <a:xfrm flipH="1">
            <a:off x="3794760" y="3284932"/>
            <a:ext cx="1169436" cy="1485188"/>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kstiruutu 7">
            <a:extLst>
              <a:ext uri="{FF2B5EF4-FFF2-40B4-BE49-F238E27FC236}">
                <a16:creationId xmlns:a16="http://schemas.microsoft.com/office/drawing/2014/main" id="{E86E86E7-9CD4-46D9-BA7E-D9C09163122D}"/>
              </a:ext>
            </a:extLst>
          </p:cNvPr>
          <p:cNvSpPr txBox="1"/>
          <p:nvPr/>
        </p:nvSpPr>
        <p:spPr>
          <a:xfrm>
            <a:off x="163417" y="153733"/>
            <a:ext cx="11865166" cy="48654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4800" b="0" i="0" u="none" strike="noStrike" kern="1200" cap="none" spc="0" normalizeH="0" baseline="0" noProof="0">
              <a:ln>
                <a:noFill/>
              </a:ln>
              <a:solidFill>
                <a:srgbClr val="1D0865"/>
              </a:solidFill>
              <a:effectLst/>
              <a:uLnTx/>
              <a:uFillTx/>
              <a:latin typeface="Segoe UI" panose="020B0502040204020203" pitchFamily="34" charset="0"/>
              <a:ea typeface="Segoe UI Black" panose="020B0A02040204020203" pitchFamily="34" charset="0"/>
              <a:cs typeface="Segoe UI" panose="020B0502040204020203"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3200" b="0" i="0" u="none" strike="noStrike" kern="1200" cap="none" spc="0" normalizeH="0" baseline="0" noProof="0">
                <a:ln>
                  <a:noFill/>
                </a:ln>
                <a:solidFill>
                  <a:srgbClr val="1D0865"/>
                </a:solidFill>
                <a:effectLst/>
                <a:uLnTx/>
                <a:uFillTx/>
                <a:latin typeface="Segoe UI" panose="020B0502040204020203" pitchFamily="34" charset="0"/>
                <a:ea typeface="Segoe UI Black" panose="020B0A02040204020203" pitchFamily="34" charset="0"/>
                <a:cs typeface="Segoe UI" panose="020B0502040204020203" pitchFamily="34" charset="0"/>
              </a:rPr>
              <a:t>According to the </a:t>
            </a:r>
            <a:r>
              <a:rPr kumimoji="0" lang="en-GB" sz="3200" b="0" i="0" u="none" strike="noStrike" kern="1200" cap="none" spc="0" normalizeH="0" baseline="0" noProof="0" err="1">
                <a:ln>
                  <a:noFill/>
                </a:ln>
                <a:solidFill>
                  <a:srgbClr val="1D0865"/>
                </a:solidFill>
                <a:effectLst/>
                <a:uLnTx/>
                <a:uFillTx/>
                <a:latin typeface="Segoe UI" panose="020B0502040204020203" pitchFamily="34" charset="0"/>
                <a:ea typeface="Segoe UI Black" panose="020B0A02040204020203" pitchFamily="34" charset="0"/>
                <a:cs typeface="Segoe UI" panose="020B0502040204020203" pitchFamily="34" charset="0"/>
              </a:rPr>
              <a:t>Ipos</a:t>
            </a:r>
            <a:r>
              <a:rPr kumimoji="0" lang="en-GB" sz="3200" b="0" i="0" u="none" strike="noStrike" kern="1200" cap="none" spc="0" normalizeH="0" baseline="0" noProof="0">
                <a:ln>
                  <a:noFill/>
                </a:ln>
                <a:solidFill>
                  <a:srgbClr val="1D0865"/>
                </a:solidFill>
                <a:effectLst/>
                <a:uLnTx/>
                <a:uFillTx/>
                <a:latin typeface="Segoe UI" panose="020B0502040204020203" pitchFamily="34" charset="0"/>
                <a:ea typeface="Segoe UI Black" panose="020B0A02040204020203" pitchFamily="34" charset="0"/>
                <a:cs typeface="Segoe UI" panose="020B0502040204020203" pitchFamily="34" charset="0"/>
              </a:rPr>
              <a:t> x World Economic Forum report </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3200" b="1" i="0" u="none" strike="noStrike" kern="1200" cap="none" spc="0" normalizeH="0" baseline="0" noProof="0">
                <a:ln>
                  <a:noFill/>
                </a:ln>
                <a:solidFill>
                  <a:srgbClr val="1D0865"/>
                </a:solidFill>
                <a:effectLst/>
                <a:uLnTx/>
                <a:uFillTx/>
                <a:latin typeface="Segoe UI Black" panose="020B0A02040204020203" pitchFamily="34" charset="0"/>
                <a:ea typeface="Segoe UI Black" panose="020B0A02040204020203" pitchFamily="34" charset="0"/>
                <a:cs typeface="Segoe UI" panose="020B0502040204020203" pitchFamily="34" charset="0"/>
              </a:rPr>
              <a:t>'How the World sees the metaverse and Extended Reality’</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3200" b="1" i="0" u="none" strike="noStrike" kern="1200" cap="none" spc="0" normalizeH="0" baseline="0" noProof="0">
                <a:ln>
                  <a:noFill/>
                </a:ln>
                <a:solidFill>
                  <a:srgbClr val="1D0865"/>
                </a:solidFill>
                <a:effectLst/>
                <a:uLnTx/>
                <a:uFillTx/>
                <a:latin typeface="Segoe UI" panose="020B0502040204020203" pitchFamily="34" charset="0"/>
                <a:ea typeface="Segoe UI Black" panose="020B0A02040204020203" pitchFamily="34" charset="0"/>
                <a:cs typeface="Segoe UI" panose="020B0502040204020203" pitchFamily="34" charset="0"/>
              </a:rPr>
              <a:t> </a:t>
            </a:r>
            <a:r>
              <a:rPr kumimoji="0" lang="en-GB" sz="3200" b="0" i="0" u="none" strike="noStrike" kern="1200" cap="none" spc="0" normalizeH="0" baseline="0" noProof="0">
                <a:ln>
                  <a:noFill/>
                </a:ln>
                <a:solidFill>
                  <a:srgbClr val="1D0865"/>
                </a:solidFill>
                <a:effectLst/>
                <a:uLnTx/>
                <a:uFillTx/>
                <a:latin typeface="Segoe UI" panose="020B0502040204020203" pitchFamily="34" charset="0"/>
                <a:ea typeface="Segoe UI Black" panose="020B0A02040204020203" pitchFamily="34" charset="0"/>
                <a:cs typeface="Segoe UI" panose="020B0502040204020203" pitchFamily="34" charset="0"/>
              </a:rPr>
              <a:t>just </a:t>
            </a:r>
            <a:r>
              <a:rPr kumimoji="0" lang="en-GB" sz="3200" b="1" i="0" u="none" strike="noStrike" kern="1200" cap="none" spc="0" normalizeH="0" baseline="0" noProof="0">
                <a:ln>
                  <a:noFill/>
                </a:ln>
                <a:solidFill>
                  <a:srgbClr val="1D0865"/>
                </a:solidFill>
                <a:effectLst/>
                <a:uLnTx/>
                <a:uFillTx/>
                <a:latin typeface="Segoe UI Black" panose="020B0A02040204020203" pitchFamily="34" charset="0"/>
                <a:ea typeface="Segoe UI Black" panose="020B0A02040204020203" pitchFamily="34" charset="0"/>
                <a:cs typeface="Segoe UI" panose="020B0502040204020203" pitchFamily="34" charset="0"/>
              </a:rPr>
              <a:t>over half (52%) of adults </a:t>
            </a:r>
            <a:r>
              <a:rPr kumimoji="0" lang="en-GB" sz="3200" b="0" i="0" u="none" strike="noStrike" kern="1200" cap="none" spc="0" normalizeH="0" baseline="0" noProof="0">
                <a:ln>
                  <a:noFill/>
                </a:ln>
                <a:solidFill>
                  <a:srgbClr val="1D0865"/>
                </a:solidFill>
                <a:effectLst/>
                <a:uLnTx/>
                <a:uFillTx/>
                <a:latin typeface="Segoe UI" panose="020B0502040204020203" pitchFamily="34" charset="0"/>
                <a:ea typeface="Segoe UI Black" panose="020B0A02040204020203" pitchFamily="34" charset="0"/>
                <a:cs typeface="Segoe UI" panose="020B0502040204020203" pitchFamily="34" charset="0"/>
              </a:rPr>
              <a:t>across </a:t>
            </a:r>
            <a:r>
              <a:rPr kumimoji="0" lang="en-GB" sz="3200" b="1" i="0" u="none" strike="noStrike" kern="1200" cap="none" spc="0" normalizeH="0" baseline="0" noProof="0">
                <a:ln>
                  <a:noFill/>
                </a:ln>
                <a:solidFill>
                  <a:srgbClr val="1D0865"/>
                </a:solidFill>
                <a:effectLst/>
                <a:uLnTx/>
                <a:uFillTx/>
                <a:latin typeface="Segoe UI Black" panose="020B0A02040204020203" pitchFamily="34" charset="0"/>
                <a:ea typeface="Segoe UI Black" panose="020B0A02040204020203" pitchFamily="34" charset="0"/>
                <a:cs typeface="Segoe UI" panose="020B0502040204020203" pitchFamily="34" charset="0"/>
              </a:rPr>
              <a:t>29 countries</a:t>
            </a:r>
            <a:r>
              <a:rPr kumimoji="0" lang="en-GB" sz="3200" b="0" i="0" u="none" strike="noStrike" kern="1200" cap="none" spc="0" normalizeH="0" baseline="0" noProof="0">
                <a:ln>
                  <a:noFill/>
                </a:ln>
                <a:solidFill>
                  <a:srgbClr val="1D0865"/>
                </a:solidFill>
                <a:effectLst/>
                <a:uLnTx/>
                <a:uFillTx/>
                <a:latin typeface="Segoe UI" panose="020B0502040204020203" pitchFamily="34" charset="0"/>
                <a:ea typeface="Segoe UI Black" panose="020B0A02040204020203" pitchFamily="34" charset="0"/>
                <a:cs typeface="Segoe UI" panose="020B0502040204020203" pitchFamily="34" charset="0"/>
              </a:rPr>
              <a:t>, </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3200" b="0" i="0" u="none" strike="noStrike" kern="1200" cap="none" spc="0" normalizeH="0" baseline="0" noProof="0">
                <a:ln>
                  <a:noFill/>
                </a:ln>
                <a:solidFill>
                  <a:srgbClr val="1D0865"/>
                </a:solidFill>
                <a:effectLst/>
                <a:uLnTx/>
                <a:uFillTx/>
                <a:latin typeface="Segoe UI" panose="020B0502040204020203" pitchFamily="34" charset="0"/>
                <a:ea typeface="Segoe UI Black" panose="020B0A02040204020203" pitchFamily="34" charset="0"/>
                <a:cs typeface="Segoe UI" panose="020B0502040204020203" pitchFamily="34" charset="0"/>
              </a:rPr>
              <a:t>especially </a:t>
            </a:r>
            <a:r>
              <a:rPr kumimoji="0" lang="en-GB" sz="3200" b="1" i="0" u="none" strike="noStrike" kern="1200" cap="none" spc="0" normalizeH="0" baseline="0" noProof="0">
                <a:ln>
                  <a:noFill/>
                </a:ln>
                <a:solidFill>
                  <a:srgbClr val="1D0865"/>
                </a:solidFill>
                <a:effectLst/>
                <a:uLnTx/>
                <a:uFillTx/>
                <a:latin typeface="Segoe UI Black" panose="020B0A02040204020203" pitchFamily="34" charset="0"/>
                <a:ea typeface="Segoe UI Black" panose="020B0A02040204020203" pitchFamily="34" charset="0"/>
                <a:cs typeface="Segoe UI" panose="020B0502040204020203" pitchFamily="34" charset="0"/>
              </a:rPr>
              <a:t>younger generations</a:t>
            </a:r>
            <a:r>
              <a:rPr kumimoji="0" lang="en-GB" sz="3200" b="0" i="0" u="none" strike="noStrike" kern="1200" cap="none" spc="0" normalizeH="0" baseline="0" noProof="0">
                <a:ln>
                  <a:noFill/>
                </a:ln>
                <a:solidFill>
                  <a:srgbClr val="1D0865"/>
                </a:solidFill>
                <a:effectLst/>
                <a:uLnTx/>
                <a:uFillTx/>
                <a:latin typeface="Segoe UI" panose="020B0502040204020203" pitchFamily="34" charset="0"/>
                <a:ea typeface="Segoe UI Black" panose="020B0A02040204020203" pitchFamily="34" charset="0"/>
                <a:cs typeface="Segoe UI" panose="020B0502040204020203" pitchFamily="34" charset="0"/>
              </a:rPr>
              <a:t>, say that they are familiar with the metaverse and widely expect that new experiences there will impact our lives over the next decade, in work, learning and entertainment.</a:t>
            </a:r>
            <a:endParaRPr kumimoji="0" lang="fi-FI" sz="3200" b="0" i="0" u="none" strike="noStrike" kern="1200" cap="none" spc="0" normalizeH="0" baseline="0" noProof="0">
              <a:ln>
                <a:noFill/>
              </a:ln>
              <a:solidFill>
                <a:srgbClr val="1D0865"/>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pic>
        <p:nvPicPr>
          <p:cNvPr id="19" name="Kuva 18">
            <a:extLst>
              <a:ext uri="{FF2B5EF4-FFF2-40B4-BE49-F238E27FC236}">
                <a16:creationId xmlns:a16="http://schemas.microsoft.com/office/drawing/2014/main" id="{4976E68D-82BA-474F-81D7-390079CB2E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92881"/>
            <a:ext cx="12192000" cy="692117"/>
          </a:xfrm>
          <a:prstGeom prst="rect">
            <a:avLst/>
          </a:prstGeom>
        </p:spPr>
      </p:pic>
    </p:spTree>
    <p:extLst>
      <p:ext uri="{BB962C8B-B14F-4D97-AF65-F5344CB8AC3E}">
        <p14:creationId xmlns:p14="http://schemas.microsoft.com/office/powerpoint/2010/main" val="4191928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6043A868-7017-46A8-BEAD-D4CFE190C655}"/>
              </a:ext>
            </a:extLst>
          </p:cNvPr>
          <p:cNvPicPr>
            <a:picLocks noChangeAspect="1"/>
          </p:cNvPicPr>
          <p:nvPr/>
        </p:nvPicPr>
        <p:blipFill>
          <a:blip r:embed="rId3"/>
          <a:stretch>
            <a:fillRect/>
          </a:stretch>
        </p:blipFill>
        <p:spPr>
          <a:xfrm>
            <a:off x="0" y="1"/>
            <a:ext cx="12192000" cy="6857999"/>
          </a:xfrm>
          <a:prstGeom prst="rect">
            <a:avLst/>
          </a:prstGeom>
        </p:spPr>
      </p:pic>
      <p:pic>
        <p:nvPicPr>
          <p:cNvPr id="5" name="Kuva 4">
            <a:extLst>
              <a:ext uri="{FF2B5EF4-FFF2-40B4-BE49-F238E27FC236}">
                <a16:creationId xmlns:a16="http://schemas.microsoft.com/office/drawing/2014/main" id="{16AA57D9-91C1-405C-A9AB-021710DBD70B}"/>
              </a:ext>
            </a:extLst>
          </p:cNvPr>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24" name="Kuva 23">
            <a:extLst>
              <a:ext uri="{FF2B5EF4-FFF2-40B4-BE49-F238E27FC236}">
                <a16:creationId xmlns:a16="http://schemas.microsoft.com/office/drawing/2014/main" id="{F9B58A6B-8231-4A1C-B664-F1084C7EB6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6097" y="8869028"/>
            <a:ext cx="253984" cy="499639"/>
          </a:xfrm>
          <a:prstGeom prst="rect">
            <a:avLst/>
          </a:prstGeom>
        </p:spPr>
      </p:pic>
      <p:sp>
        <p:nvSpPr>
          <p:cNvPr id="6" name="Tekstiruutu 5">
            <a:extLst>
              <a:ext uri="{FF2B5EF4-FFF2-40B4-BE49-F238E27FC236}">
                <a16:creationId xmlns:a16="http://schemas.microsoft.com/office/drawing/2014/main" id="{F83F84F9-169E-454E-8662-08358C18699D}"/>
              </a:ext>
            </a:extLst>
          </p:cNvPr>
          <p:cNvSpPr txBox="1"/>
          <p:nvPr/>
        </p:nvSpPr>
        <p:spPr>
          <a:xfrm>
            <a:off x="545008" y="183618"/>
            <a:ext cx="11070146" cy="6995633"/>
          </a:xfrm>
          <a:prstGeom prst="rect">
            <a:avLst/>
          </a:prstGeom>
          <a:noFill/>
        </p:spPr>
        <p:txBody>
          <a:bodyPr wrap="square" lIns="91440" tIns="45720" rIns="91440" bIns="45720" anchor="t">
            <a:spAutoFit/>
          </a:bodyPr>
          <a:lstStyle/>
          <a:p>
            <a:pPr>
              <a:spcAft>
                <a:spcPts val="600"/>
              </a:spcAft>
            </a:pPr>
            <a:r>
              <a:rPr lang="en-GB" sz="4800" b="1"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The metaverse – </a:t>
            </a:r>
          </a:p>
          <a:p>
            <a:pPr>
              <a:spcAft>
                <a:spcPts val="600"/>
              </a:spcAft>
            </a:pPr>
            <a:r>
              <a:rPr lang="en-GB" sz="4800" b="1"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why companies are getting involved</a:t>
            </a:r>
          </a:p>
          <a:p>
            <a:pPr>
              <a:spcAft>
                <a:spcPts val="600"/>
              </a:spcAft>
            </a:pPr>
            <a:endParaRPr lang="en-US" sz="2200" dirty="0">
              <a:solidFill>
                <a:schemeClr val="bg1"/>
              </a:solidFill>
              <a:latin typeface="Segoe UI Black" panose="020B0A02040204020203" pitchFamily="34" charset="0"/>
              <a:ea typeface="Segoe UI Black" panose="020B0A02040204020203" pitchFamily="34" charset="0"/>
              <a:cs typeface="Segoe UI" panose="020B0502040204020203" pitchFamily="34" charset="0"/>
            </a:endParaRPr>
          </a:p>
          <a:p>
            <a:pPr marL="342900" lvl="0" indent="-342900">
              <a:lnSpc>
                <a:spcPct val="107000"/>
              </a:lnSpc>
              <a:buFont typeface="Symbol" panose="05050102010706020507" pitchFamily="18" charset="2"/>
              <a:buChar char=""/>
            </a:pPr>
            <a:r>
              <a:rPr lang="en-GB" sz="22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A way of deepening the relationship between company and customer, enhancing business operations, and enabling new connections in B2B work.</a:t>
            </a:r>
          </a:p>
          <a:p>
            <a:pPr lvl="0">
              <a:lnSpc>
                <a:spcPct val="107000"/>
              </a:lnSpc>
            </a:pPr>
            <a:endParaRPr lang="fi-FI" sz="2200" b="1" dirty="0">
              <a:solidFill>
                <a:schemeClr val="bg1"/>
              </a:solidFill>
              <a:latin typeface="Segoe UI" panose="020B0502040204020203" pitchFamily="34" charset="0"/>
              <a:ea typeface="Segoe UI Black" panose="020B0A02040204020203" pitchFamily="34" charset="0"/>
              <a:cs typeface="Segoe UI" panose="020B0502040204020203" pitchFamily="34" charset="0"/>
            </a:endParaRPr>
          </a:p>
          <a:p>
            <a:pPr marL="342900" lvl="0" indent="-342900">
              <a:lnSpc>
                <a:spcPct val="107000"/>
              </a:lnSpc>
              <a:buFont typeface="Symbol" panose="05050102010706020507" pitchFamily="18" charset="2"/>
              <a:buChar char=""/>
            </a:pPr>
            <a:r>
              <a:rPr lang="en-GB" sz="22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Some of the methods used by companies include:</a:t>
            </a:r>
            <a:endParaRPr lang="fi-FI" sz="2200" b="1" dirty="0">
              <a:solidFill>
                <a:schemeClr val="bg1"/>
              </a:solidFill>
              <a:latin typeface="Segoe UI" panose="020B0502040204020203" pitchFamily="34" charset="0"/>
              <a:ea typeface="Segoe UI Black" panose="020B0A02040204020203" pitchFamily="34" charset="0"/>
              <a:cs typeface="Segoe UI" panose="020B0502040204020203" pitchFamily="34" charset="0"/>
            </a:endParaRPr>
          </a:p>
          <a:p>
            <a:pPr marL="742950" lvl="1" indent="-285750">
              <a:lnSpc>
                <a:spcPct val="107000"/>
              </a:lnSpc>
              <a:buFont typeface="Courier New" panose="02070309020205020404" pitchFamily="49" charset="0"/>
              <a:buChar char="o"/>
            </a:pPr>
            <a:r>
              <a:rPr lang="fi-FI" sz="22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3D </a:t>
            </a:r>
            <a:r>
              <a:rPr lang="fi-FI" sz="2200" b="1" dirty="0" err="1">
                <a:solidFill>
                  <a:schemeClr val="bg1"/>
                </a:solidFill>
                <a:latin typeface="Segoe UI" panose="020B0502040204020203" pitchFamily="34" charset="0"/>
                <a:ea typeface="Segoe UI Black" panose="020B0A02040204020203" pitchFamily="34" charset="0"/>
                <a:cs typeface="Segoe UI" panose="020B0502040204020203" pitchFamily="34" charset="0"/>
              </a:rPr>
              <a:t>work</a:t>
            </a:r>
            <a:r>
              <a:rPr lang="fi-FI" sz="22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 in design and engineering </a:t>
            </a:r>
            <a:r>
              <a:rPr lang="fi-FI" sz="2200" b="1" dirty="0" err="1">
                <a:solidFill>
                  <a:schemeClr val="bg1"/>
                </a:solidFill>
                <a:latin typeface="Segoe UI" panose="020B0502040204020203" pitchFamily="34" charset="0"/>
                <a:ea typeface="Segoe UI Black" panose="020B0A02040204020203" pitchFamily="34" charset="0"/>
                <a:cs typeface="Segoe UI" panose="020B0502040204020203" pitchFamily="34" charset="0"/>
              </a:rPr>
              <a:t>phases</a:t>
            </a:r>
            <a:r>
              <a:rPr lang="fi-FI" sz="22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 </a:t>
            </a:r>
            <a:r>
              <a:rPr lang="fi-FI" sz="2200" b="1" dirty="0" err="1">
                <a:solidFill>
                  <a:schemeClr val="bg1"/>
                </a:solidFill>
                <a:latin typeface="Segoe UI" panose="020B0502040204020203" pitchFamily="34" charset="0"/>
                <a:ea typeface="Segoe UI Black" panose="020B0A02040204020203" pitchFamily="34" charset="0"/>
                <a:cs typeface="Segoe UI" panose="020B0502040204020203" pitchFamily="34" charset="0"/>
              </a:rPr>
              <a:t>including</a:t>
            </a:r>
            <a:r>
              <a:rPr lang="fi-FI" sz="22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 3D </a:t>
            </a:r>
            <a:r>
              <a:rPr lang="fi-FI" sz="2200" b="1" dirty="0" err="1">
                <a:solidFill>
                  <a:schemeClr val="bg1"/>
                </a:solidFill>
                <a:latin typeface="Segoe UI" panose="020B0502040204020203" pitchFamily="34" charset="0"/>
                <a:ea typeface="Segoe UI Black" panose="020B0A02040204020203" pitchFamily="34" charset="0"/>
                <a:cs typeface="Segoe UI" panose="020B0502040204020203" pitchFamily="34" charset="0"/>
              </a:rPr>
              <a:t>prototypes</a:t>
            </a:r>
            <a:r>
              <a:rPr lang="fi-FI" sz="22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a:t>
            </a:r>
          </a:p>
          <a:p>
            <a:pPr marL="742950" lvl="1" indent="-285750">
              <a:lnSpc>
                <a:spcPct val="107000"/>
              </a:lnSpc>
              <a:buFont typeface="Courier New" panose="02070309020205020404" pitchFamily="49" charset="0"/>
              <a:buChar char="o"/>
            </a:pPr>
            <a:r>
              <a:rPr lang="fi-FI" sz="2200" b="1" dirty="0" err="1">
                <a:solidFill>
                  <a:schemeClr val="bg1"/>
                </a:solidFill>
                <a:latin typeface="Segoe UI" panose="020B0502040204020203" pitchFamily="34" charset="0"/>
                <a:ea typeface="Segoe UI Black" panose="020B0A02040204020203" pitchFamily="34" charset="0"/>
                <a:cs typeface="Segoe UI" panose="020B0502040204020203" pitchFamily="34" charset="0"/>
              </a:rPr>
              <a:t>Creating</a:t>
            </a:r>
            <a:r>
              <a:rPr lang="fi-FI" sz="22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 </a:t>
            </a:r>
            <a:r>
              <a:rPr lang="fi-FI" sz="2200" b="1" dirty="0" err="1">
                <a:solidFill>
                  <a:schemeClr val="bg1"/>
                </a:solidFill>
                <a:latin typeface="Segoe UI" panose="020B0502040204020203" pitchFamily="34" charset="0"/>
                <a:ea typeface="Segoe UI Black" panose="020B0A02040204020203" pitchFamily="34" charset="0"/>
                <a:cs typeface="Segoe UI" panose="020B0502040204020203" pitchFamily="34" charset="0"/>
              </a:rPr>
              <a:t>new</a:t>
            </a:r>
            <a:r>
              <a:rPr lang="fi-FI" sz="22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 </a:t>
            </a:r>
            <a:r>
              <a:rPr lang="fi-FI" sz="2200" b="1" dirty="0" err="1">
                <a:solidFill>
                  <a:schemeClr val="bg1"/>
                </a:solidFill>
                <a:latin typeface="Segoe UI" panose="020B0502040204020203" pitchFamily="34" charset="0"/>
                <a:ea typeface="Segoe UI Black" panose="020B0A02040204020203" pitchFamily="34" charset="0"/>
                <a:cs typeface="Segoe UI" panose="020B0502040204020203" pitchFamily="34" charset="0"/>
              </a:rPr>
              <a:t>environments</a:t>
            </a:r>
            <a:r>
              <a:rPr lang="fi-FI" sz="22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 for </a:t>
            </a:r>
            <a:r>
              <a:rPr lang="fi-FI" sz="2200" b="1" dirty="0" err="1">
                <a:solidFill>
                  <a:schemeClr val="bg1"/>
                </a:solidFill>
                <a:latin typeface="Segoe UI" panose="020B0502040204020203" pitchFamily="34" charset="0"/>
                <a:ea typeface="Segoe UI Black" panose="020B0A02040204020203" pitchFamily="34" charset="0"/>
                <a:cs typeface="Segoe UI" panose="020B0502040204020203" pitchFamily="34" charset="0"/>
              </a:rPr>
              <a:t>training</a:t>
            </a:r>
            <a:r>
              <a:rPr lang="fi-FI" sz="22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 </a:t>
            </a:r>
            <a:r>
              <a:rPr lang="fi-FI" sz="2200" b="1" dirty="0" err="1">
                <a:solidFill>
                  <a:schemeClr val="bg1"/>
                </a:solidFill>
                <a:latin typeface="Segoe UI" panose="020B0502040204020203" pitchFamily="34" charset="0"/>
                <a:ea typeface="Segoe UI Black" panose="020B0A02040204020203" pitchFamily="34" charset="0"/>
                <a:cs typeface="Segoe UI" panose="020B0502040204020203" pitchFamily="34" charset="0"/>
              </a:rPr>
              <a:t>bringing</a:t>
            </a:r>
            <a:r>
              <a:rPr lang="fi-FI" sz="22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 </a:t>
            </a:r>
            <a:r>
              <a:rPr lang="fi-FI" sz="2200" b="1" dirty="0" err="1">
                <a:solidFill>
                  <a:schemeClr val="bg1"/>
                </a:solidFill>
                <a:latin typeface="Segoe UI" panose="020B0502040204020203" pitchFamily="34" charset="0"/>
                <a:ea typeface="Segoe UI Black" panose="020B0A02040204020203" pitchFamily="34" charset="0"/>
                <a:cs typeface="Segoe UI" panose="020B0502040204020203" pitchFamily="34" charset="0"/>
              </a:rPr>
              <a:t>the</a:t>
            </a:r>
            <a:r>
              <a:rPr lang="fi-FI" sz="22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 </a:t>
            </a:r>
            <a:r>
              <a:rPr lang="fi-FI" sz="2200" b="1" dirty="0" err="1">
                <a:solidFill>
                  <a:schemeClr val="bg1"/>
                </a:solidFill>
                <a:latin typeface="Segoe UI" panose="020B0502040204020203" pitchFamily="34" charset="0"/>
                <a:ea typeface="Segoe UI Black" panose="020B0A02040204020203" pitchFamily="34" charset="0"/>
                <a:cs typeface="Segoe UI" panose="020B0502040204020203" pitchFamily="34" charset="0"/>
              </a:rPr>
              <a:t>whole</a:t>
            </a:r>
            <a:r>
              <a:rPr lang="fi-FI" sz="22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 </a:t>
            </a:r>
            <a:r>
              <a:rPr lang="fi-FI" sz="2200" b="1" dirty="0" err="1">
                <a:solidFill>
                  <a:schemeClr val="bg1"/>
                </a:solidFill>
                <a:latin typeface="Segoe UI" panose="020B0502040204020203" pitchFamily="34" charset="0"/>
                <a:ea typeface="Segoe UI Black" panose="020B0A02040204020203" pitchFamily="34" charset="0"/>
                <a:cs typeface="Segoe UI" panose="020B0502040204020203" pitchFamily="34" charset="0"/>
              </a:rPr>
              <a:t>process</a:t>
            </a:r>
            <a:r>
              <a:rPr lang="fi-FI" sz="22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 </a:t>
            </a:r>
            <a:r>
              <a:rPr lang="fi-FI" sz="2200" b="1" dirty="0" err="1">
                <a:solidFill>
                  <a:schemeClr val="bg1"/>
                </a:solidFill>
                <a:latin typeface="Segoe UI" panose="020B0502040204020203" pitchFamily="34" charset="0"/>
                <a:ea typeface="Segoe UI Black" panose="020B0A02040204020203" pitchFamily="34" charset="0"/>
                <a:cs typeface="Segoe UI" panose="020B0502040204020203" pitchFamily="34" charset="0"/>
              </a:rPr>
              <a:t>online</a:t>
            </a:r>
            <a:r>
              <a:rPr lang="fi-FI" sz="22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a:t>
            </a:r>
          </a:p>
          <a:p>
            <a:pPr marL="742950" lvl="1" indent="-285750">
              <a:lnSpc>
                <a:spcPct val="107000"/>
              </a:lnSpc>
              <a:buFont typeface="Courier New" panose="02070309020205020404" pitchFamily="49" charset="0"/>
              <a:buChar char="o"/>
            </a:pPr>
            <a:r>
              <a:rPr lang="fi-FI" sz="22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New business </a:t>
            </a:r>
            <a:r>
              <a:rPr lang="fi-FI" sz="2200" b="1" dirty="0" err="1">
                <a:solidFill>
                  <a:schemeClr val="bg1"/>
                </a:solidFill>
                <a:latin typeface="Segoe UI" panose="020B0502040204020203" pitchFamily="34" charset="0"/>
                <a:ea typeface="Segoe UI Black" panose="020B0A02040204020203" pitchFamily="34" charset="0"/>
                <a:cs typeface="Segoe UI" panose="020B0502040204020203" pitchFamily="34" charset="0"/>
              </a:rPr>
              <a:t>meeting</a:t>
            </a:r>
            <a:r>
              <a:rPr lang="fi-FI" sz="22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 and </a:t>
            </a:r>
            <a:r>
              <a:rPr lang="fi-FI" sz="2200" b="1" dirty="0" err="1">
                <a:solidFill>
                  <a:schemeClr val="bg1"/>
                </a:solidFill>
                <a:latin typeface="Segoe UI" panose="020B0502040204020203" pitchFamily="34" charset="0"/>
                <a:ea typeface="Segoe UI Black" panose="020B0A02040204020203" pitchFamily="34" charset="0"/>
                <a:cs typeface="Segoe UI" panose="020B0502040204020203" pitchFamily="34" charset="0"/>
              </a:rPr>
              <a:t>networking</a:t>
            </a:r>
            <a:r>
              <a:rPr lang="fi-FI" sz="22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 </a:t>
            </a:r>
            <a:r>
              <a:rPr lang="fi-FI" sz="2200" b="1" dirty="0" err="1">
                <a:solidFill>
                  <a:schemeClr val="bg1"/>
                </a:solidFill>
                <a:latin typeface="Segoe UI" panose="020B0502040204020203" pitchFamily="34" charset="0"/>
                <a:ea typeface="Segoe UI Black" panose="020B0A02040204020203" pitchFamily="34" charset="0"/>
                <a:cs typeface="Segoe UI" panose="020B0502040204020203" pitchFamily="34" charset="0"/>
              </a:rPr>
              <a:t>opportunities</a:t>
            </a:r>
            <a:r>
              <a:rPr lang="fi-FI" sz="22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a:t>
            </a:r>
          </a:p>
          <a:p>
            <a:pPr marL="742950" lvl="1" indent="-285750">
              <a:lnSpc>
                <a:spcPct val="107000"/>
              </a:lnSpc>
              <a:spcAft>
                <a:spcPts val="800"/>
              </a:spcAft>
              <a:buFont typeface="Courier New" panose="02070309020205020404" pitchFamily="49" charset="0"/>
              <a:buChar char="o"/>
            </a:pPr>
            <a:r>
              <a:rPr lang="en-GB" sz="22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Virtual events that can create brand awareness and sales opportunities.</a:t>
            </a:r>
          </a:p>
          <a:p>
            <a:pPr lvl="1">
              <a:lnSpc>
                <a:spcPct val="107000"/>
              </a:lnSpc>
              <a:spcAft>
                <a:spcPts val="800"/>
              </a:spcAft>
            </a:pPr>
            <a:endParaRPr lang="fi-FI" sz="1200" b="1" dirty="0">
              <a:solidFill>
                <a:schemeClr val="bg1"/>
              </a:solidFill>
              <a:latin typeface="Segoe UI" panose="020B0502040204020203" pitchFamily="34" charset="0"/>
              <a:ea typeface="Segoe UI Black" panose="020B0A02040204020203" pitchFamily="34" charset="0"/>
              <a:cs typeface="Segoe UI" panose="020B0502040204020203" pitchFamily="34" charset="0"/>
            </a:endParaRPr>
          </a:p>
          <a:p>
            <a:pPr marL="342900" indent="-342900">
              <a:lnSpc>
                <a:spcPct val="107000"/>
              </a:lnSpc>
              <a:spcAft>
                <a:spcPts val="800"/>
              </a:spcAft>
              <a:buFont typeface="Arial" panose="020B0604020202020204" pitchFamily="34" charset="0"/>
              <a:buChar char="•"/>
            </a:pPr>
            <a:r>
              <a:rPr lang="en-GB" sz="22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We expect companies add metaverse functionality to existing products to make for a richer user experience – e.g. Microsoft incorporating Mesh into products such as Teams.</a:t>
            </a:r>
            <a:endParaRPr lang="fi-FI" sz="2200" b="1" dirty="0">
              <a:solidFill>
                <a:schemeClr val="bg1"/>
              </a:solidFill>
              <a:latin typeface="Segoe UI" panose="020B0502040204020203" pitchFamily="34" charset="0"/>
              <a:ea typeface="Segoe UI Black" panose="020B0A02040204020203" pitchFamily="34" charset="0"/>
              <a:cs typeface="Segoe UI" panose="020B0502040204020203" pitchFamily="34" charset="0"/>
            </a:endParaRPr>
          </a:p>
          <a:p>
            <a:pPr marL="342900" indent="-342900">
              <a:lnSpc>
                <a:spcPct val="107000"/>
              </a:lnSpc>
              <a:spcAft>
                <a:spcPts val="800"/>
              </a:spcAft>
              <a:buFont typeface="Arial" panose="020B0604020202020204" pitchFamily="34" charset="0"/>
              <a:buChar char="•"/>
            </a:pPr>
            <a:endParaRPr lang="en-GB" sz="2400" b="1" dirty="0">
              <a:solidFill>
                <a:schemeClr val="bg1"/>
              </a:solidFill>
              <a:latin typeface="Segoe UI" panose="020B0502040204020203" pitchFamily="34" charset="0"/>
              <a:ea typeface="Segoe UI Black" panose="020B0A02040204020203" pitchFamily="34" charset="0"/>
              <a:cs typeface="Segoe UI" panose="020B0502040204020203" pitchFamily="34" charset="0"/>
            </a:endParaRPr>
          </a:p>
        </p:txBody>
      </p:sp>
    </p:spTree>
    <p:extLst>
      <p:ext uri="{BB962C8B-B14F-4D97-AF65-F5344CB8AC3E}">
        <p14:creationId xmlns:p14="http://schemas.microsoft.com/office/powerpoint/2010/main" val="193218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6043A868-7017-46A8-BEAD-D4CFE190C655}"/>
              </a:ext>
            </a:extLst>
          </p:cNvPr>
          <p:cNvPicPr>
            <a:picLocks noChangeAspect="1"/>
          </p:cNvPicPr>
          <p:nvPr/>
        </p:nvPicPr>
        <p:blipFill>
          <a:blip r:embed="rId3"/>
          <a:stretch>
            <a:fillRect/>
          </a:stretch>
        </p:blipFill>
        <p:spPr>
          <a:xfrm>
            <a:off x="0" y="1"/>
            <a:ext cx="12192000" cy="6857999"/>
          </a:xfrm>
          <a:prstGeom prst="rect">
            <a:avLst/>
          </a:prstGeom>
        </p:spPr>
      </p:pic>
      <p:pic>
        <p:nvPicPr>
          <p:cNvPr id="5" name="Kuva 4">
            <a:extLst>
              <a:ext uri="{FF2B5EF4-FFF2-40B4-BE49-F238E27FC236}">
                <a16:creationId xmlns:a16="http://schemas.microsoft.com/office/drawing/2014/main" id="{16AA57D9-91C1-405C-A9AB-021710DBD70B}"/>
              </a:ext>
            </a:extLst>
          </p:cNvPr>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24" name="Kuva 23">
            <a:extLst>
              <a:ext uri="{FF2B5EF4-FFF2-40B4-BE49-F238E27FC236}">
                <a16:creationId xmlns:a16="http://schemas.microsoft.com/office/drawing/2014/main" id="{F9B58A6B-8231-4A1C-B664-F1084C7EB6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6097" y="8869028"/>
            <a:ext cx="253984" cy="499639"/>
          </a:xfrm>
          <a:prstGeom prst="rect">
            <a:avLst/>
          </a:prstGeom>
        </p:spPr>
      </p:pic>
      <p:sp>
        <p:nvSpPr>
          <p:cNvPr id="6" name="Tekstiruutu 5">
            <a:extLst>
              <a:ext uri="{FF2B5EF4-FFF2-40B4-BE49-F238E27FC236}">
                <a16:creationId xmlns:a16="http://schemas.microsoft.com/office/drawing/2014/main" id="{F83F84F9-169E-454E-8662-08358C18699D}"/>
              </a:ext>
            </a:extLst>
          </p:cNvPr>
          <p:cNvSpPr txBox="1"/>
          <p:nvPr/>
        </p:nvSpPr>
        <p:spPr>
          <a:xfrm>
            <a:off x="545008" y="183618"/>
            <a:ext cx="11070146" cy="6539162"/>
          </a:xfrm>
          <a:prstGeom prst="rect">
            <a:avLst/>
          </a:prstGeom>
          <a:noFill/>
        </p:spPr>
        <p:txBody>
          <a:bodyPr wrap="square" lIns="91440" tIns="45720" rIns="91440" bIns="45720" anchor="t">
            <a:spAutoFit/>
          </a:bodyPr>
          <a:lstStyle/>
          <a:p>
            <a:pPr>
              <a:spcAft>
                <a:spcPts val="600"/>
              </a:spcAft>
            </a:pPr>
            <a:r>
              <a:rPr lang="en-GB" sz="4800" b="1">
                <a:solidFill>
                  <a:schemeClr val="bg1"/>
                </a:solidFill>
                <a:latin typeface="Segoe UI Black" panose="020B0A02040204020203" pitchFamily="34" charset="0"/>
                <a:ea typeface="Segoe UI Black" panose="020B0A02040204020203" pitchFamily="34" charset="0"/>
                <a:cs typeface="Segoe UI" panose="020B0502040204020203" pitchFamily="34" charset="0"/>
              </a:rPr>
              <a:t>The metaverse in Finland</a:t>
            </a:r>
          </a:p>
          <a:p>
            <a:pPr>
              <a:spcAft>
                <a:spcPts val="600"/>
              </a:spcAft>
            </a:pPr>
            <a:endParaRPr lang="en-US" sz="4800" b="1">
              <a:solidFill>
                <a:schemeClr val="bg1"/>
              </a:solidFill>
              <a:latin typeface="Segoe UI Black" panose="020B0A02040204020203" pitchFamily="34" charset="0"/>
              <a:ea typeface="Segoe UI Black" panose="020B0A02040204020203" pitchFamily="34" charset="0"/>
              <a:cs typeface="Segoe UI" panose="020B0502040204020203" pitchFamily="34" charset="0"/>
            </a:endParaRPr>
          </a:p>
          <a:p>
            <a:pPr marL="342900" lvl="0" indent="-342900">
              <a:lnSpc>
                <a:spcPct val="107000"/>
              </a:lnSpc>
              <a:buFont typeface="Symbol" panose="05050102010706020507" pitchFamily="18" charset="2"/>
              <a:buChar char=""/>
            </a:pPr>
            <a:r>
              <a:rPr lang="en-GB" sz="2400" b="1">
                <a:solidFill>
                  <a:schemeClr val="bg1"/>
                </a:solidFill>
                <a:latin typeface="Segoe UI" panose="020B0502040204020203" pitchFamily="34" charset="0"/>
                <a:ea typeface="Segoe UI Black" panose="020B0A02040204020203" pitchFamily="34" charset="0"/>
                <a:cs typeface="Segoe UI" panose="020B0502040204020203" pitchFamily="34" charset="0"/>
              </a:rPr>
              <a:t>In Finland, there are already some noteworthy organisations and companies making waves.</a:t>
            </a:r>
          </a:p>
          <a:p>
            <a:pPr lvl="0">
              <a:lnSpc>
                <a:spcPct val="107000"/>
              </a:lnSpc>
            </a:pPr>
            <a:endParaRPr lang="fi-FI" sz="2400" b="1">
              <a:solidFill>
                <a:schemeClr val="bg1"/>
              </a:solidFill>
              <a:latin typeface="Segoe UI" panose="020B0502040204020203" pitchFamily="34" charset="0"/>
              <a:ea typeface="Segoe UI Black" panose="020B0A02040204020203" pitchFamily="34" charset="0"/>
              <a:cs typeface="Segoe UI" panose="020B0502040204020203" pitchFamily="34" charset="0"/>
            </a:endParaRPr>
          </a:p>
          <a:p>
            <a:pPr marL="342900" lvl="0" indent="-342900">
              <a:lnSpc>
                <a:spcPct val="107000"/>
              </a:lnSpc>
              <a:buFont typeface="Symbol" panose="05050102010706020507" pitchFamily="18" charset="2"/>
              <a:buChar char=""/>
            </a:pPr>
            <a:r>
              <a:rPr lang="en-GB" sz="2400" b="1">
                <a:solidFill>
                  <a:schemeClr val="bg1"/>
                </a:solidFill>
                <a:latin typeface="Segoe UI" panose="020B0502040204020203" pitchFamily="34" charset="0"/>
                <a:ea typeface="Segoe UI Black" panose="020B0A02040204020203" pitchFamily="34" charset="0"/>
                <a:cs typeface="Segoe UI" panose="020B0502040204020203" pitchFamily="34" charset="0"/>
              </a:rPr>
              <a:t>The Finnish National Gallery has been piloting a new exhibition since October – a metaverse world that recreates the Finnish pavilion of the 1900 Paris World Fair.</a:t>
            </a:r>
          </a:p>
          <a:p>
            <a:pPr lvl="0">
              <a:lnSpc>
                <a:spcPct val="107000"/>
              </a:lnSpc>
            </a:pPr>
            <a:endParaRPr lang="fi-FI" sz="2400" b="1">
              <a:solidFill>
                <a:schemeClr val="bg1"/>
              </a:solidFill>
              <a:latin typeface="Segoe UI" panose="020B0502040204020203" pitchFamily="34" charset="0"/>
              <a:ea typeface="Segoe UI Black" panose="020B0A02040204020203" pitchFamily="34" charset="0"/>
              <a:cs typeface="Segoe UI" panose="020B0502040204020203" pitchFamily="34" charset="0"/>
            </a:endParaRPr>
          </a:p>
          <a:p>
            <a:pPr marL="342900" lvl="0" indent="-342900">
              <a:lnSpc>
                <a:spcPct val="107000"/>
              </a:lnSpc>
              <a:spcAft>
                <a:spcPts val="800"/>
              </a:spcAft>
              <a:buFont typeface="Symbol" panose="05050102010706020507" pitchFamily="18" charset="2"/>
              <a:buChar char=""/>
            </a:pPr>
            <a:r>
              <a:rPr lang="en-GB" sz="2400" b="1">
                <a:solidFill>
                  <a:schemeClr val="bg1"/>
                </a:solidFill>
                <a:latin typeface="Segoe UI" panose="020B0502040204020203" pitchFamily="34" charset="0"/>
                <a:ea typeface="Segoe UI Black" panose="020B0A02040204020203" pitchFamily="34" charset="0"/>
                <a:cs typeface="Segoe UI" panose="020B0502040204020203" pitchFamily="34" charset="0"/>
              </a:rPr>
              <a:t>Marimekko, one of Finland’s most recognisable consumer brands, has created a virtual flower field which will be unveiled over the next couple of days. They call it a place for users to “play, socialise, explore, and shop.”</a:t>
            </a:r>
            <a:endParaRPr lang="fi-FI" sz="2400" b="1">
              <a:solidFill>
                <a:schemeClr val="bg1"/>
              </a:solidFill>
              <a:latin typeface="Segoe UI" panose="020B0502040204020203" pitchFamily="34" charset="0"/>
              <a:ea typeface="Segoe UI Black" panose="020B0A02040204020203" pitchFamily="34" charset="0"/>
              <a:cs typeface="Segoe UI" panose="020B0502040204020203" pitchFamily="34" charset="0"/>
            </a:endParaRPr>
          </a:p>
          <a:p>
            <a:pPr marL="342900" indent="-342900">
              <a:lnSpc>
                <a:spcPct val="107000"/>
              </a:lnSpc>
              <a:spcAft>
                <a:spcPts val="800"/>
              </a:spcAft>
              <a:buFont typeface="Arial" panose="020B0604020202020204" pitchFamily="34" charset="0"/>
              <a:buChar char="•"/>
            </a:pPr>
            <a:endParaRPr lang="en-GB" sz="2400" b="1">
              <a:solidFill>
                <a:schemeClr val="bg1"/>
              </a:solidFill>
              <a:latin typeface="Segoe UI" panose="020B0502040204020203" pitchFamily="34" charset="0"/>
              <a:ea typeface="Segoe UI Black" panose="020B0A02040204020203" pitchFamily="34" charset="0"/>
              <a:cs typeface="Segoe UI" panose="020B0502040204020203" pitchFamily="34" charset="0"/>
            </a:endParaRPr>
          </a:p>
        </p:txBody>
      </p:sp>
    </p:spTree>
    <p:extLst>
      <p:ext uri="{BB962C8B-B14F-4D97-AF65-F5344CB8AC3E}">
        <p14:creationId xmlns:p14="http://schemas.microsoft.com/office/powerpoint/2010/main" val="241754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CE1B16E889A1604D9AEF2BC05FFE18AE" ma:contentTypeVersion="14" ma:contentTypeDescription="Luo uusi asiakirja." ma:contentTypeScope="" ma:versionID="77e22adabc4eeede06748ae02aa87b6c">
  <xsd:schema xmlns:xsd="http://www.w3.org/2001/XMLSchema" xmlns:xs="http://www.w3.org/2001/XMLSchema" xmlns:p="http://schemas.microsoft.com/office/2006/metadata/properties" xmlns:ns3="52610499-89c8-4f83-8074-769f00678024" xmlns:ns4="d8f9303b-bd88-46d0-81c7-61fc1b2ab83b" targetNamespace="http://schemas.microsoft.com/office/2006/metadata/properties" ma:root="true" ma:fieldsID="cad6bf8ce92476a21c577846a1e4f639" ns3:_="" ns4:_="">
    <xsd:import namespace="52610499-89c8-4f83-8074-769f00678024"/>
    <xsd:import namespace="d8f9303b-bd88-46d0-81c7-61fc1b2ab83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610499-89c8-4f83-8074-769f006780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8f9303b-bd88-46d0-81c7-61fc1b2ab83b"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element name="SharingHintHash" ma:index="12" nillable="true" ma:displayName="Jakamisvihjeen hajautu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AB823A6-AB60-43C9-9652-6308EB372BB1}">
  <ds:schemaRefs>
    <ds:schemaRef ds:uri="52610499-89c8-4f83-8074-769f00678024"/>
    <ds:schemaRef ds:uri="d8f9303b-bd88-46d0-81c7-61fc1b2ab83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56DBDFF-81FF-46BB-BB15-9AE3FC511BCF}">
  <ds:schemaRefs>
    <ds:schemaRef ds:uri="http://schemas.microsoft.com/sharepoint/v3/contenttype/forms"/>
  </ds:schemaRefs>
</ds:datastoreItem>
</file>

<file path=customXml/itemProps3.xml><?xml version="1.0" encoding="utf-8"?>
<ds:datastoreItem xmlns:ds="http://schemas.openxmlformats.org/officeDocument/2006/customXml" ds:itemID="{5DE2B4D1-1511-4114-BD0E-20BD546B7A64}">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purl.org/dc/dcmitype/"/>
    <ds:schemaRef ds:uri="http://www.w3.org/XML/1998/namespace"/>
    <ds:schemaRef ds:uri="http://purl.org/dc/elements/1.1/"/>
    <ds:schemaRef ds:uri="d8f9303b-bd88-46d0-81c7-61fc1b2ab83b"/>
    <ds:schemaRef ds:uri="52610499-89c8-4f83-8074-769f00678024"/>
  </ds:schemaRefs>
</ds:datastoreItem>
</file>

<file path=docProps/app.xml><?xml version="1.0" encoding="utf-8"?>
<Properties xmlns="http://schemas.openxmlformats.org/officeDocument/2006/extended-properties" xmlns:vt="http://schemas.openxmlformats.org/officeDocument/2006/docPropsVTypes">
  <TotalTime>263</TotalTime>
  <Words>1590</Words>
  <Application>Microsoft Office PowerPoint</Application>
  <PresentationFormat>Widescreen</PresentationFormat>
  <Paragraphs>212</Paragraphs>
  <Slides>24</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Calibri Light</vt:lpstr>
      <vt:lpstr>Courier New</vt:lpstr>
      <vt:lpstr>Segoe UI</vt:lpstr>
      <vt:lpstr>Segoe UI Black</vt:lpstr>
      <vt:lpstr>Segoe UI Light</vt:lpstr>
      <vt:lpstr>Symbol</vt:lpstr>
      <vt:lpstr>Office-teema</vt:lpstr>
      <vt:lpstr>PowerPoint Presentation</vt:lpstr>
      <vt:lpstr>PowerPoint Presentation</vt:lpstr>
      <vt:lpstr>PowerPoint Presentation</vt:lpstr>
      <vt:lpstr>What this presentation will cover</vt:lpstr>
      <vt:lpstr>The state of the metaverse  in 2022</vt:lpstr>
      <vt:lpstr>PowerPoint Presentation</vt:lpstr>
      <vt:lpstr>PowerPoint Presentation</vt:lpstr>
      <vt:lpstr>PowerPoint Presentation</vt:lpstr>
      <vt:lpstr>PowerPoint Presentation</vt:lpstr>
      <vt:lpstr>The technology  behind the metaverse </vt:lpstr>
      <vt:lpstr>PowerPoint Presentation</vt:lpstr>
      <vt:lpstr>PowerPoint Presentation</vt:lpstr>
      <vt:lpstr>PowerPoint Presentation</vt:lpstr>
      <vt:lpstr>PowerPoint Presentation</vt:lpstr>
      <vt:lpstr>ICT in Oulu – an overview </vt:lpstr>
      <vt:lpstr>PowerPoint Presentation</vt:lpstr>
      <vt:lpstr>PowerPoint Presentation</vt:lpstr>
      <vt:lpstr>PowerPoint Presentation</vt:lpstr>
      <vt:lpstr>Wide technological stack in your service</vt:lpstr>
      <vt:lpstr>Leading edge connectivity research and development in Oulu</vt:lpstr>
      <vt:lpstr>Virtual reality and augmented reality in Oulu </vt:lpstr>
      <vt:lpstr>Processing development in Oulu </vt:lpstr>
      <vt:lpstr>Gamified solutions in Oulu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Karppinen Anna</dc:creator>
  <cp:lastModifiedBy>Raymond Max</cp:lastModifiedBy>
  <cp:revision>9</cp:revision>
  <dcterms:created xsi:type="dcterms:W3CDTF">2022-06-15T11:28:30Z</dcterms:created>
  <dcterms:modified xsi:type="dcterms:W3CDTF">2022-11-17T10:47:58Z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7f2b28d-54cf-44b6-aad9-6a2b7fb652a6_Enabled">
    <vt:lpwstr>true</vt:lpwstr>
  </property>
  <property fmtid="{D5CDD505-2E9C-101B-9397-08002B2CF9AE}" pid="3" name="MSIP_Label_e7f2b28d-54cf-44b6-aad9-6a2b7fb652a6_SetDate">
    <vt:lpwstr>2022-06-15T11:28:30Z</vt:lpwstr>
  </property>
  <property fmtid="{D5CDD505-2E9C-101B-9397-08002B2CF9AE}" pid="4" name="MSIP_Label_e7f2b28d-54cf-44b6-aad9-6a2b7fb652a6_Method">
    <vt:lpwstr>Standard</vt:lpwstr>
  </property>
  <property fmtid="{D5CDD505-2E9C-101B-9397-08002B2CF9AE}" pid="5" name="MSIP_Label_e7f2b28d-54cf-44b6-aad9-6a2b7fb652a6_Name">
    <vt:lpwstr>e7f2b28d-54cf-44b6-aad9-6a2b7fb652a6</vt:lpwstr>
  </property>
  <property fmtid="{D5CDD505-2E9C-101B-9397-08002B2CF9AE}" pid="6" name="MSIP_Label_e7f2b28d-54cf-44b6-aad9-6a2b7fb652a6_SiteId">
    <vt:lpwstr>5cc89a67-fa29-4356-af5d-f436abc7c21b</vt:lpwstr>
  </property>
  <property fmtid="{D5CDD505-2E9C-101B-9397-08002B2CF9AE}" pid="7" name="MSIP_Label_e7f2b28d-54cf-44b6-aad9-6a2b7fb652a6_ActionId">
    <vt:lpwstr>ee97b24c-a3a7-4b6c-b19d-2fafce4821eb</vt:lpwstr>
  </property>
  <property fmtid="{D5CDD505-2E9C-101B-9397-08002B2CF9AE}" pid="8" name="MSIP_Label_e7f2b28d-54cf-44b6-aad9-6a2b7fb652a6_ContentBits">
    <vt:lpwstr>0</vt:lpwstr>
  </property>
  <property fmtid="{D5CDD505-2E9C-101B-9397-08002B2CF9AE}" pid="9" name="ContentTypeId">
    <vt:lpwstr>0x010100CE1B16E889A1604D9AEF2BC05FFE18AE</vt:lpwstr>
  </property>
  <property fmtid="{D5CDD505-2E9C-101B-9397-08002B2CF9AE}" pid="10" name="_MarkAsFinal">
    <vt:bool>true</vt:bool>
  </property>
</Properties>
</file>