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16"/>
  </p:notesMasterIdLst>
  <p:sldIdLst>
    <p:sldId id="256" r:id="rId4"/>
    <p:sldId id="258" r:id="rId5"/>
    <p:sldId id="267" r:id="rId6"/>
    <p:sldId id="268" r:id="rId7"/>
    <p:sldId id="269" r:id="rId8"/>
    <p:sldId id="272" r:id="rId9"/>
    <p:sldId id="259" r:id="rId10"/>
    <p:sldId id="265" r:id="rId11"/>
    <p:sldId id="281" r:id="rId12"/>
    <p:sldId id="271" r:id="rId13"/>
    <p:sldId id="270" r:id="rId14"/>
    <p:sldId id="262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4BFF"/>
    <a:srgbClr val="1D0865"/>
    <a:srgbClr val="000000"/>
    <a:srgbClr val="FFFF00"/>
    <a:srgbClr val="8933E2"/>
    <a:srgbClr val="BBAAF8"/>
    <a:srgbClr val="694891"/>
    <a:srgbClr val="B33B18"/>
    <a:srgbClr val="C34C20"/>
    <a:srgbClr val="E39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0912F-24E0-4043-8B92-7D6BF391AB67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B7B42-25A1-43D9-9196-B6AD0C8564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29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21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Positive experiences on Talent attraction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</a:t>
            </a:r>
            <a:r>
              <a:rPr lang="en-US" dirty="0" err="1"/>
              <a:t>availablity</a:t>
            </a:r>
            <a:r>
              <a:rPr lang="en-US" dirty="0"/>
              <a:t> of Challenges in specific mems-related themes, still positive development in this area as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19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849E20-3C7E-4BFF-92FC-C8F87D748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6D666CA-168C-48AB-B841-EF9184061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CAA6D8-BC2B-42F1-90D8-2E541CFD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57FA76-58B2-4AEA-9A06-93550A7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7F74A1-F2E3-4D24-93BC-0B6AAA84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29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CDCC2D-9F34-42C2-B2DC-10E4FB57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5F228CF-0BFB-441C-BE82-31CAF981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AA6B9E5-60D3-459B-A364-56171AE3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4BFFB-2C94-4FD1-B332-A8807176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47379D-8784-4E19-BF11-D7B2BAED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332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B72980E-BD22-4603-A8F4-85B345CDA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182E66C-2913-4E04-9D57-7FFF456D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B980B9-5846-4816-ADEB-4C547948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6546D8-5D88-4E72-B7B8-511105BB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56290D-03AB-4FD6-A46B-7A24D96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0550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4972CB-0536-4040-B8BD-E3534C7A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099" t="66667" r="78110" b="7907"/>
          <a:stretch/>
        </p:blipFill>
        <p:spPr>
          <a:xfrm>
            <a:off x="499730" y="4572000"/>
            <a:ext cx="2169042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2192" y="4622427"/>
            <a:ext cx="7250069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2192" y="5447180"/>
            <a:ext cx="5830657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3919" y="5788710"/>
            <a:ext cx="1298342" cy="399303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25.3.2024</a:t>
            </a:fld>
            <a:endParaRPr lang="fi-FI"/>
          </a:p>
        </p:txBody>
      </p:sp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7C7DD06-6B84-4FD5-837E-3EA014A003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653" y="4240659"/>
            <a:ext cx="2263068" cy="226546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7FAF958-B1B7-42C5-80B1-F538A8FC59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7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695113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E5F30E-C74A-4102-9CF4-C0F078EDDC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5" name="Kuva 14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DA116E-2CB8-4721-93F5-C735308A1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84267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E112809-03B1-4CBE-9A15-82195A82F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029A6A1-574E-499A-981F-28E27B7AC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9" name="Kuva 8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6B15DC6-A19F-4EB0-822C-0994AD83C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02DDC58-C560-4D56-B55F-9296D69C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41B09D46-2623-4A09-8C99-5B81CDB00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F1DB476F-3A79-4CE6-854C-C54848B54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6731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674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B6AB6C6-2D81-46F0-B49B-9B4E9A1DF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E0748395-99D3-4F5F-A69F-BD4A17E32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5D2AD89B-4D27-448B-911B-6EC128DF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4246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964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257AD-7B4F-414A-B34D-917341D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D4ECA1-6952-4FDA-801A-3BF8DB302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C58F76-730B-4859-A9DD-127CC84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9579D9-3974-4C92-9804-DB937D0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CC45E3-8188-4C5D-855B-8BEA39B0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6825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9D17D5-08C3-4B17-BF4B-62D6DD821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A66997C7-A6D1-4A89-8A86-E57DC0F9B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BA0E3B25-E1E9-4F2B-8C41-C855C5471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2338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717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318986D-32AE-45F4-8E1E-809B9029E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0F635FC-677B-4638-BD37-5C984DCE8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089CF36-FB42-4D41-AB5E-C0F05B9A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150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733" y="5865548"/>
            <a:ext cx="35644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B0BA34F-5BA3-4940-A99C-A7CC390F1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5333" y="5865548"/>
            <a:ext cx="233522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FC8D5658-4923-4120-853B-647889A08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endParaRPr lang="fi-FI"/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DA2CCF7-8A3F-4597-9A1A-D5126BD4E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6867" y="5865548"/>
            <a:ext cx="197735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BFE73E18-BE7B-4ECA-913A-B319A94C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36660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8F635D9-09E7-4A1E-98B2-D00D95275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3AC5703-5D22-49DE-837F-DAD392346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C646639-D1CE-44E2-BFEF-80C497E6A2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62362394-9C9F-4903-AE44-6E4CE4EBF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2FF1E0C-0603-41EE-82F6-9BD9ADE61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C68D30-CADC-478E-82EF-3DF569ED4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4FAD00-5835-4C6E-B4CB-475CFDB61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19A38DB1-B993-407E-8572-45A79BA78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B17C6D-01CF-4068-8661-2DBF4B19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CD0884-1916-484C-9BE1-F48B9CAE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C8A86-9F12-4205-B60B-4ADCA463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3CE384-DC1B-449E-9DB0-1BE51DE6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87364D-E9C9-4ED2-A440-1547EFA0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215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37664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endParaRPr lang="fi-FI"/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E1898A4-A6DD-4274-8E9A-B7DC6CB8D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3CF4DA69-825A-4E14-ADD1-9FB541974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408331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7323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63572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9C82BBD8-9DFF-48CF-BA20-ACF0F0E1B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7" name="Tekstin paikkamerkki 4">
            <a:extLst>
              <a:ext uri="{FF2B5EF4-FFF2-40B4-BE49-F238E27FC236}">
                <a16:creationId xmlns:a16="http://schemas.microsoft.com/office/drawing/2014/main" id="{5E97D539-FFC1-4B3B-B7B7-792B2CA90E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741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473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10632538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29817E84-47CF-4E9D-AE64-8FFAD2931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E0870B-71F7-4115-B627-2DA29F9CE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422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02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endParaRPr lang="fi-FI"/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73305DC-D682-43B5-908C-D3C1D728F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2940DE84-0FAE-4043-AF7C-6C3533AB6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21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849E20-3C7E-4BFF-92FC-C8F87D748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6D666CA-168C-48AB-B841-EF9184061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CAA6D8-BC2B-42F1-90D8-2E541CFD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57FA76-58B2-4AEA-9A06-93550A7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7F74A1-F2E3-4D24-93BC-0B6AAA84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5947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257AD-7B4F-414A-B34D-917341D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D4ECA1-6952-4FDA-801A-3BF8DB302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C58F76-730B-4859-A9DD-127CC84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9579D9-3974-4C92-9804-DB937D0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CC45E3-8188-4C5D-855B-8BEA39B0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068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B17C6D-01CF-4068-8661-2DBF4B19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CD0884-1916-484C-9BE1-F48B9CAE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C8A86-9F12-4205-B60B-4ADCA463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3CE384-DC1B-449E-9DB0-1BE51DE6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87364D-E9C9-4ED2-A440-1547EFA0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6057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E4BE92-CF9A-4D92-BE72-F862EF45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22A26B-DA56-4D46-8466-63E51ADF8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172961-6CEA-4C8D-9089-BBDAF707E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43AC32-E0A1-4B32-8540-D2435FAA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EDDEFA5-4E51-4FBF-A1E0-B1860146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D03F92-3661-4047-9F03-C6551828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293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2A38E-92C4-4B4A-A3F4-4B7801A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CBD518-0959-495F-94BE-8EC2CDA0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E82E7A-4A87-4CFB-B3C5-24847474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37DBF5E-5624-46B3-997E-8660B3B5E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39874AD-BE8A-4CBB-BF0C-497DF8815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C8FFA06-CE48-44B5-A8C9-00262774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856BB3-E314-4BC9-8F0A-1CAC09FE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5329DF-6CF8-47C5-BB38-1825D85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2777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79A99F-12C9-41D6-873D-A08923A5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85154C-3A68-4188-B95E-F3D3D4C1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F56EA7-5749-468F-B0A4-ED932F18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257324-372F-41CD-BE66-D89140E4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691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E4BE92-CF9A-4D92-BE72-F862EF45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22A26B-DA56-4D46-8466-63E51ADF8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172961-6CEA-4C8D-9089-BBDAF707E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43AC32-E0A1-4B32-8540-D2435FAA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EDDEFA5-4E51-4FBF-A1E0-B1860146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D03F92-3661-4047-9F03-C6551828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0964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0F6082B-3DB1-4D97-9235-9C03B560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5A428C3-4829-4B72-99F7-7A7EC3CE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5EF754-ABB6-4580-96D9-5046A191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5126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5F8BB9-A026-472C-A151-0B357FEE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94C65-455F-46C0-8F0D-E735D929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8CBED5-351B-4F1A-B4C4-CC555DC4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75DB0F-CF4B-488C-A9F1-345501F5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3044255-8D5F-45FB-9FAB-0ECE99A2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9EAB1D-B02A-4E7A-9118-5250CD86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1697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926DD-EE84-4CAF-9B72-E1A5E47E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E31AFD-FA43-4AF3-9945-D3B505EE3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4CF9250-4BA6-49A0-B237-A01143B28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B34840-E434-4BA4-9F33-668D990C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12BC7F-30F9-4C7D-9960-7DCB82C5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03CEFE-292C-474C-9F77-71B3DE58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5907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CDCC2D-9F34-42C2-B2DC-10E4FB57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5F228CF-0BFB-441C-BE82-31CAF981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AA6B9E5-60D3-459B-A364-56171AE3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4BFFB-2C94-4FD1-B332-A8807176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47379D-8784-4E19-BF11-D7B2BAED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82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B72980E-BD22-4603-A8F4-85B345CDA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182E66C-2913-4E04-9D57-7FFF456D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B980B9-5846-4816-ADEB-4C547948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6546D8-5D88-4E72-B7B8-511105BB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56290D-03AB-4FD6-A46B-7A24D96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535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2A38E-92C4-4B4A-A3F4-4B7801A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CBD518-0959-495F-94BE-8EC2CDA0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E82E7A-4A87-4CFB-B3C5-24847474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37DBF5E-5624-46B3-997E-8660B3B5E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39874AD-BE8A-4CBB-BF0C-497DF8815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C8FFA06-CE48-44B5-A8C9-00262774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856BB3-E314-4BC9-8F0A-1CAC09FE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5329DF-6CF8-47C5-BB38-1825D85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2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79A99F-12C9-41D6-873D-A08923A5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85154C-3A68-4188-B95E-F3D3D4C1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F56EA7-5749-468F-B0A4-ED932F18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257324-372F-41CD-BE66-D89140E4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61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0F6082B-3DB1-4D97-9235-9C03B560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5A428C3-4829-4B72-99F7-7A7EC3CE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5EF754-ABB6-4580-96D9-5046A191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29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5F8BB9-A026-472C-A151-0B357FEE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94C65-455F-46C0-8F0D-E735D929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8CBED5-351B-4F1A-B4C4-CC555DC4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75DB0F-CF4B-488C-A9F1-345501F5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3044255-8D5F-45FB-9FAB-0ECE99A2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9EAB1D-B02A-4E7A-9118-5250CD86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80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926DD-EE84-4CAF-9B72-E1A5E47E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E31AFD-FA43-4AF3-9945-D3B505EE3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4CF9250-4BA6-49A0-B237-A01143B28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B34840-E434-4BA4-9F33-668D990C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12BC7F-30F9-4C7D-9960-7DCB82C5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03CEFE-292C-474C-9F77-71B3DE58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47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C0CB32C-5F6C-4BC6-893F-BDF8CD40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199477-9E5A-423E-B03D-7725370FC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B59A32-C525-4C4C-9C1D-46698D43F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7FDD54-328F-4E79-950C-88FB76235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0DC4AB-70CD-44D5-87E5-2638DE04B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560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pPr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433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6">
            <a:extLst>
              <a:ext uri="{FF2B5EF4-FFF2-40B4-BE49-F238E27FC236}">
                <a16:creationId xmlns:a16="http://schemas.microsoft.com/office/drawing/2014/main" id="{0C3F8DFD-B267-C1AF-5037-0C3CE31FD3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0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B59A32-C525-4C4C-9C1D-46698D43F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012C-6B6B-43D6-A72F-496205AEF36F}" type="datetimeFigureOut">
              <a:rPr lang="fi-FI" smtClean="0"/>
              <a:t>25.3.2024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7FDD54-328F-4E79-950C-88FB76235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0DC4AB-70CD-44D5-87E5-2638DE04B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92AE3BC-092D-49E4-3753-470B0989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</a:srgbClr>
              </a:gs>
              <a:gs pos="50000">
                <a:srgbClr val="1D0862">
                  <a:shade val="67500"/>
                  <a:satMod val="115000"/>
                </a:srgbClr>
              </a:gs>
              <a:gs pos="100000">
                <a:srgbClr val="1D0862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C0CB32C-5F6C-4BC6-893F-BDF8CD40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199477-9E5A-423E-B03D-7725370FC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1163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www.ictoulu.f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9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18" Type="http://schemas.openxmlformats.org/officeDocument/2006/relationships/image" Target="../media/image3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i 12">
            <a:extLst>
              <a:ext uri="{FF2B5EF4-FFF2-40B4-BE49-F238E27FC236}">
                <a16:creationId xmlns:a16="http://schemas.microsoft.com/office/drawing/2014/main" id="{F33E539F-F800-4D9D-A648-D38979304737}"/>
              </a:ext>
            </a:extLst>
          </p:cNvPr>
          <p:cNvSpPr/>
          <p:nvPr/>
        </p:nvSpPr>
        <p:spPr>
          <a:xfrm>
            <a:off x="6641307" y="2224755"/>
            <a:ext cx="308895" cy="30889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0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nkilö, seinä, mies&#10;&#10;Kuvaus luotu automaattisesti">
            <a:extLst>
              <a:ext uri="{FF2B5EF4-FFF2-40B4-BE49-F238E27FC236}">
                <a16:creationId xmlns:a16="http://schemas.microsoft.com/office/drawing/2014/main" id="{8AF2525F-B236-489D-8366-0C709FF4F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3" r="9090" b="19035"/>
          <a:stretch/>
        </p:blipFill>
        <p:spPr>
          <a:xfrm>
            <a:off x="4669606" y="0"/>
            <a:ext cx="8668512" cy="6857990"/>
          </a:xfrm>
          <a:prstGeom prst="rect">
            <a:avLst/>
          </a:prstGeom>
          <a:ln>
            <a:noFill/>
          </a:ln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</a:srgbClr>
              </a:gs>
              <a:gs pos="50000">
                <a:srgbClr val="1D0862">
                  <a:shade val="67500"/>
                  <a:satMod val="115000"/>
                </a:srgbClr>
              </a:gs>
              <a:gs pos="100000">
                <a:srgbClr val="1D0862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64486F-F9A4-4412-A6E8-120D6118F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4330" y="4457464"/>
            <a:ext cx="4778672" cy="12081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Presentation on Oulu’s ICT assets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B9F1230-44D0-410A-A5D6-22505127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30" y="1828989"/>
            <a:ext cx="4162153" cy="2007627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1B66ACFF-928E-4593-9BBD-74B5B3F7A2E7}"/>
              </a:ext>
            </a:extLst>
          </p:cNvPr>
          <p:cNvSpPr/>
          <p:nvPr/>
        </p:nvSpPr>
        <p:spPr>
          <a:xfrm rot="8855947" flipH="1">
            <a:off x="6246217" y="2632152"/>
            <a:ext cx="319989" cy="319989"/>
          </a:xfrm>
          <a:prstGeom prst="ellipse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116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henkilö, näkymä, lava, poseeraaminen&#10;&#10;Kuvaus luotu automaattisesti">
            <a:extLst>
              <a:ext uri="{FF2B5EF4-FFF2-40B4-BE49-F238E27FC236}">
                <a16:creationId xmlns:a16="http://schemas.microsoft.com/office/drawing/2014/main" id="{80E69DCC-6EA4-4D42-A6B4-4C26CBF5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046" y="0"/>
            <a:ext cx="12192000" cy="6858000"/>
          </a:xfrm>
          <a:prstGeom prst="rect">
            <a:avLst/>
          </a:prstGeom>
        </p:spPr>
      </p:pic>
      <p:sp>
        <p:nvSpPr>
          <p:cNvPr id="28" name="Suorakulmio 27">
            <a:extLst>
              <a:ext uri="{FF2B5EF4-FFF2-40B4-BE49-F238E27FC236}">
                <a16:creationId xmlns:a16="http://schemas.microsoft.com/office/drawing/2014/main" id="{8C49C9D6-0B7C-4745-B938-2D25D97CA214}"/>
              </a:ext>
            </a:extLst>
          </p:cNvPr>
          <p:cNvSpPr/>
          <p:nvPr/>
        </p:nvSpPr>
        <p:spPr>
          <a:xfrm>
            <a:off x="5545597" y="0"/>
            <a:ext cx="6657834" cy="6858001"/>
          </a:xfrm>
          <a:prstGeom prst="rect">
            <a:avLst/>
          </a:prstGeom>
          <a:gradFill flip="none" rotWithShape="1">
            <a:gsLst>
              <a:gs pos="96599">
                <a:srgbClr val="A44BFF">
                  <a:alpha val="0"/>
                </a:srgbClr>
              </a:gs>
              <a:gs pos="80000">
                <a:srgbClr val="A44BFF">
                  <a:alpha val="52000"/>
                </a:srgbClr>
              </a:gs>
              <a:gs pos="44000">
                <a:srgbClr val="A44B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8646319-023C-4CAB-8CAF-7D0D0C756E1A}"/>
              </a:ext>
            </a:extLst>
          </p:cNvPr>
          <p:cNvSpPr txBox="1"/>
          <p:nvPr/>
        </p:nvSpPr>
        <p:spPr>
          <a:xfrm>
            <a:off x="7191375" y="1318198"/>
            <a:ext cx="6219824" cy="45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3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r>
              <a:rPr lang="fi-FI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25 000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23AF44C-DCF2-45BA-B88F-E156F7682712}"/>
              </a:ext>
            </a:extLst>
          </p:cNvPr>
          <p:cNvSpPr txBox="1"/>
          <p:nvPr/>
        </p:nvSpPr>
        <p:spPr>
          <a:xfrm>
            <a:off x="7191375" y="2562465"/>
            <a:ext cx="3233060" cy="45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1 000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A5689CC-9081-43C7-982B-AC5D2D60587B}"/>
              </a:ext>
            </a:extLst>
          </p:cNvPr>
          <p:cNvSpPr txBox="1"/>
          <p:nvPr/>
        </p:nvSpPr>
        <p:spPr>
          <a:xfrm>
            <a:off x="7217101" y="3632093"/>
            <a:ext cx="472326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fi-FI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GOOD AVAILABILITY </a:t>
            </a:r>
            <a:r>
              <a:rPr lang="fi-FI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of</a:t>
            </a:r>
          </a:p>
        </p:txBody>
      </p:sp>
      <p:pic>
        <p:nvPicPr>
          <p:cNvPr id="21" name="Kuva 20" descr="Binaarinen ääriviiva">
            <a:extLst>
              <a:ext uri="{FF2B5EF4-FFF2-40B4-BE49-F238E27FC236}">
                <a16:creationId xmlns:a16="http://schemas.microsoft.com/office/drawing/2014/main" id="{D2396E7E-B482-42C7-B84B-E7491CD18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170" y="3632093"/>
            <a:ext cx="914400" cy="914400"/>
          </a:xfrm>
          <a:prstGeom prst="rect">
            <a:avLst/>
          </a:prstGeom>
        </p:spPr>
      </p:pic>
      <p:pic>
        <p:nvPicPr>
          <p:cNvPr id="23" name="Kuva 22" descr="Valmistujaislakki ääriviiva">
            <a:extLst>
              <a:ext uri="{FF2B5EF4-FFF2-40B4-BE49-F238E27FC236}">
                <a16:creationId xmlns:a16="http://schemas.microsoft.com/office/drawing/2014/main" id="{D753B732-8518-48AE-AC53-857014AA9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8170" y="2330743"/>
            <a:ext cx="914400" cy="914400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4B9B8B81-96C2-4D64-87A7-B156A089FCBE}"/>
              </a:ext>
            </a:extLst>
          </p:cNvPr>
          <p:cNvGrpSpPr/>
          <p:nvPr/>
        </p:nvGrpSpPr>
        <p:grpSpPr>
          <a:xfrm>
            <a:off x="5936571" y="1172363"/>
            <a:ext cx="1159419" cy="624548"/>
            <a:chOff x="5936571" y="1172363"/>
            <a:chExt cx="1159419" cy="624548"/>
          </a:xfrm>
        </p:grpSpPr>
        <p:pic>
          <p:nvPicPr>
            <p:cNvPr id="25" name="Kuva 24" descr="Ohjelmoija mies ääriviiva">
              <a:extLst>
                <a:ext uri="{FF2B5EF4-FFF2-40B4-BE49-F238E27FC236}">
                  <a16:creationId xmlns:a16="http://schemas.microsoft.com/office/drawing/2014/main" id="{795A66BE-A234-48FB-8815-C361FEA80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71442" y="1172363"/>
              <a:ext cx="624548" cy="624548"/>
            </a:xfrm>
            <a:prstGeom prst="rect">
              <a:avLst/>
            </a:prstGeom>
          </p:spPr>
        </p:pic>
        <p:pic>
          <p:nvPicPr>
            <p:cNvPr id="27" name="Kuva 26" descr="Ohjelmoija nainen ääriviiva">
              <a:extLst>
                <a:ext uri="{FF2B5EF4-FFF2-40B4-BE49-F238E27FC236}">
                  <a16:creationId xmlns:a16="http://schemas.microsoft.com/office/drawing/2014/main" id="{C28DD198-C04A-41D3-94CD-25371B22A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6571" y="1172363"/>
              <a:ext cx="624548" cy="624548"/>
            </a:xfrm>
            <a:prstGeom prst="rect">
              <a:avLst/>
            </a:prstGeom>
          </p:spPr>
        </p:pic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E82F01B2-AAAF-4EF3-86C6-3C55DCD4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35" y="821856"/>
            <a:ext cx="4664532" cy="624548"/>
          </a:xfrm>
        </p:spPr>
        <p:txBody>
          <a:bodyPr>
            <a:noAutofit/>
          </a:bodyPr>
          <a:lstStyle/>
          <a:p>
            <a:r>
              <a:rPr lang="fi-FI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Talent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59B6DA2-F451-47BA-A0C7-80422ACBD3EA}"/>
              </a:ext>
            </a:extLst>
          </p:cNvPr>
          <p:cNvSpPr txBox="1"/>
          <p:nvPr/>
        </p:nvSpPr>
        <p:spPr>
          <a:xfrm>
            <a:off x="7217101" y="1642890"/>
            <a:ext cx="8018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ICT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talent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pool</a:t>
            </a:r>
            <a:endParaRPr lang="fi-FI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5C6D7F6-7F34-4BEF-A648-FAB6E37264F1}"/>
              </a:ext>
            </a:extLst>
          </p:cNvPr>
          <p:cNvSpPr txBox="1"/>
          <p:nvPr/>
        </p:nvSpPr>
        <p:spPr>
          <a:xfrm>
            <a:off x="7217101" y="2852743"/>
            <a:ext cx="8932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graduates</a:t>
            </a:r>
            <a:r>
              <a:rPr lang="fi-FI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annually</a:t>
            </a:r>
            <a:endParaRPr lang="fi-FI" sz="20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26861AB9-29A5-4AF1-B718-50E360FF8D7C}"/>
              </a:ext>
            </a:extLst>
          </p:cNvPr>
          <p:cNvSpPr txBox="1"/>
          <p:nvPr/>
        </p:nvSpPr>
        <p:spPr>
          <a:xfrm>
            <a:off x="7217578" y="4845778"/>
            <a:ext cx="918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SW </a:t>
            </a:r>
            <a:r>
              <a:rPr lang="fi-FI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Developer</a:t>
            </a:r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domains</a:t>
            </a:r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fi-FI" dirty="0"/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8394123-E266-4BC3-888C-E0F1B18F061D}"/>
              </a:ext>
            </a:extLst>
          </p:cNvPr>
          <p:cNvSpPr txBox="1"/>
          <p:nvPr/>
        </p:nvSpPr>
        <p:spPr>
          <a:xfrm>
            <a:off x="7213440" y="5147365"/>
            <a:ext cx="918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RF Application </a:t>
            </a:r>
            <a:r>
              <a:rPr lang="fi-FI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specialists</a:t>
            </a:r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i-FI" dirty="0"/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FD4A65E2-8249-4B37-BEBA-2924889916B9}"/>
              </a:ext>
            </a:extLst>
          </p:cNvPr>
          <p:cNvSpPr txBox="1"/>
          <p:nvPr/>
        </p:nvSpPr>
        <p:spPr>
          <a:xfrm>
            <a:off x="7217578" y="5439977"/>
            <a:ext cx="892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IoT developers</a:t>
            </a:r>
            <a:endParaRPr lang="fi-FI" dirty="0"/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1CC94860-23A6-4915-80AA-9045A49CFB3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82">
            <a:off x="8538653" y="3703137"/>
            <a:ext cx="6203881" cy="57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4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B066BBB-CCC8-4B67-B1E3-2C1CF77E5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DA096B3-AF88-4BAF-A692-852043B0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6" y="5152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6600" dirty="0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Oulu </a:t>
            </a:r>
            <a:r>
              <a:rPr lang="fi-FI" sz="6600" dirty="0" err="1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welcomes</a:t>
            </a:r>
            <a:r>
              <a:rPr lang="fi-FI" sz="6600" dirty="0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sz="6600" dirty="0" err="1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you</a:t>
            </a:r>
            <a:endParaRPr lang="fi-FI" sz="6600" dirty="0">
              <a:solidFill>
                <a:schemeClr val="bg1"/>
              </a:solidFill>
              <a:effectLst>
                <a:outerShdw blurRad="292100" dir="2700000" algn="tl">
                  <a:srgbClr val="000000">
                    <a:alpha val="37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68B6540B-F97A-4C24-B5EC-16BAB35BD65F}"/>
              </a:ext>
            </a:extLst>
          </p:cNvPr>
          <p:cNvGrpSpPr/>
          <p:nvPr/>
        </p:nvGrpSpPr>
        <p:grpSpPr>
          <a:xfrm>
            <a:off x="6096000" y="4561113"/>
            <a:ext cx="3892054" cy="2419459"/>
            <a:chOff x="6096000" y="4561113"/>
            <a:chExt cx="3892054" cy="2419459"/>
          </a:xfrm>
        </p:grpSpPr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521D4476-8CFD-410E-BCDA-B1F4F894FF79}"/>
                </a:ext>
              </a:extLst>
            </p:cNvPr>
            <p:cNvSpPr/>
            <p:nvPr/>
          </p:nvSpPr>
          <p:spPr>
            <a:xfrm>
              <a:off x="6096000" y="4561113"/>
              <a:ext cx="3892054" cy="2296887"/>
            </a:xfrm>
            <a:prstGeom prst="rect">
              <a:avLst/>
            </a:prstGeom>
            <a:solidFill>
              <a:srgbClr val="893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A7E952E7-8868-4560-B11F-A8A391A50726}"/>
                </a:ext>
              </a:extLst>
            </p:cNvPr>
            <p:cNvSpPr txBox="1"/>
            <p:nvPr/>
          </p:nvSpPr>
          <p:spPr>
            <a:xfrm>
              <a:off x="6624913" y="5133913"/>
              <a:ext cx="273636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 ecosystem that generates </a:t>
              </a:r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real innovation and business value </a:t>
              </a:r>
            </a:p>
            <a:p>
              <a:endParaRPr lang="fi-FI" dirty="0"/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E8A9D0AD-E95E-4DB8-917B-BDAD0656D21C}"/>
              </a:ext>
            </a:extLst>
          </p:cNvPr>
          <p:cNvGrpSpPr/>
          <p:nvPr/>
        </p:nvGrpSpPr>
        <p:grpSpPr>
          <a:xfrm>
            <a:off x="-6406" y="2182504"/>
            <a:ext cx="2210352" cy="2378611"/>
            <a:chOff x="-6406" y="2182504"/>
            <a:chExt cx="2210352" cy="2378611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8B3F19DC-313A-497E-96C8-12838E54F993}"/>
                </a:ext>
              </a:extLst>
            </p:cNvPr>
            <p:cNvSpPr/>
            <p:nvPr/>
          </p:nvSpPr>
          <p:spPr>
            <a:xfrm>
              <a:off x="-6406" y="2182504"/>
              <a:ext cx="2210352" cy="2378611"/>
            </a:xfrm>
            <a:prstGeom prst="rect">
              <a:avLst/>
            </a:prstGeom>
            <a:solidFill>
              <a:srgbClr val="A44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64DA0877-3DD6-4ED1-B73B-C38B4BCA940E}"/>
                </a:ext>
              </a:extLst>
            </p:cNvPr>
            <p:cNvSpPr txBox="1"/>
            <p:nvPr/>
          </p:nvSpPr>
          <p:spPr>
            <a:xfrm>
              <a:off x="111728" y="2953901"/>
              <a:ext cx="19804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Full-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Stack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location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connectivity</a:t>
              </a:r>
              <a:endParaRPr lang="fi-FI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" name="Ryhmä 27">
            <a:extLst>
              <a:ext uri="{FF2B5EF4-FFF2-40B4-BE49-F238E27FC236}">
                <a16:creationId xmlns:a16="http://schemas.microsoft.com/office/drawing/2014/main" id="{AB9CF068-5244-418A-B839-3A999F7D92E4}"/>
              </a:ext>
            </a:extLst>
          </p:cNvPr>
          <p:cNvGrpSpPr/>
          <p:nvPr/>
        </p:nvGrpSpPr>
        <p:grpSpPr>
          <a:xfrm>
            <a:off x="2203946" y="2182503"/>
            <a:ext cx="3892054" cy="2378612"/>
            <a:chOff x="2203946" y="2182503"/>
            <a:chExt cx="3892054" cy="2378612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F9062531-7609-46F8-8571-24087A5CAC5A}"/>
                </a:ext>
              </a:extLst>
            </p:cNvPr>
            <p:cNvSpPr/>
            <p:nvPr/>
          </p:nvSpPr>
          <p:spPr>
            <a:xfrm>
              <a:off x="2203946" y="2182503"/>
              <a:ext cx="3892054" cy="2378612"/>
            </a:xfrm>
            <a:prstGeom prst="rect">
              <a:avLst/>
            </a:prstGeom>
            <a:solidFill>
              <a:srgbClr val="893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A6DF3A75-46E3-4F18-AF84-2678F3676531}"/>
                </a:ext>
              </a:extLst>
            </p:cNvPr>
            <p:cNvSpPr txBox="1"/>
            <p:nvPr/>
          </p:nvSpPr>
          <p:spPr>
            <a:xfrm>
              <a:off x="2331578" y="2739245"/>
              <a:ext cx="349173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Wide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assets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many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technologies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–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dozens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companies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reaching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to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international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markets</a:t>
              </a:r>
              <a:endParaRPr lang="fi-FI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122B8CD3-30C8-4448-A00C-801294329671}"/>
              </a:ext>
            </a:extLst>
          </p:cNvPr>
          <p:cNvGrpSpPr/>
          <p:nvPr/>
        </p:nvGrpSpPr>
        <p:grpSpPr>
          <a:xfrm>
            <a:off x="6088738" y="2182501"/>
            <a:ext cx="6103262" cy="2378612"/>
            <a:chOff x="6088738" y="2182501"/>
            <a:chExt cx="6103262" cy="2378612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1B5C82D8-94BD-4366-8498-C6CEB93DA740}"/>
                </a:ext>
              </a:extLst>
            </p:cNvPr>
            <p:cNvSpPr/>
            <p:nvPr/>
          </p:nvSpPr>
          <p:spPr>
            <a:xfrm>
              <a:off x="6088738" y="2182501"/>
              <a:ext cx="6103262" cy="2378612"/>
            </a:xfrm>
            <a:prstGeom prst="rect">
              <a:avLst/>
            </a:prstGeom>
            <a:solidFill>
              <a:srgbClr val="1D0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5E009C7D-8313-454A-BAFE-4A9E97791AFB}"/>
                </a:ext>
              </a:extLst>
            </p:cNvPr>
            <p:cNvSpPr txBox="1"/>
            <p:nvPr/>
          </p:nvSpPr>
          <p:spPr>
            <a:xfrm>
              <a:off x="6719909" y="2746308"/>
              <a:ext cx="484818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Our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key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strenght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is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developing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availability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talents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dynamic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large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local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talent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pool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flood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new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graduates</a:t>
              </a:r>
              <a:endParaRPr lang="fi-FI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Ryhmä 28">
            <a:extLst>
              <a:ext uri="{FF2B5EF4-FFF2-40B4-BE49-F238E27FC236}">
                <a16:creationId xmlns:a16="http://schemas.microsoft.com/office/drawing/2014/main" id="{261C11EC-FF23-4C19-A334-E85F40C059E9}"/>
              </a:ext>
            </a:extLst>
          </p:cNvPr>
          <p:cNvGrpSpPr/>
          <p:nvPr/>
        </p:nvGrpSpPr>
        <p:grpSpPr>
          <a:xfrm>
            <a:off x="-7262" y="4561115"/>
            <a:ext cx="6103262" cy="2296885"/>
            <a:chOff x="-7262" y="4561115"/>
            <a:chExt cx="6103262" cy="2378612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735A546C-7911-4DA1-882F-33683D233A40}"/>
                </a:ext>
              </a:extLst>
            </p:cNvPr>
            <p:cNvSpPr/>
            <p:nvPr/>
          </p:nvSpPr>
          <p:spPr>
            <a:xfrm>
              <a:off x="-7262" y="4561115"/>
              <a:ext cx="6103262" cy="2378612"/>
            </a:xfrm>
            <a:prstGeom prst="rect">
              <a:avLst/>
            </a:prstGeom>
            <a:solidFill>
              <a:srgbClr val="1D0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609ABA9A-6C95-4C04-8A5F-3BAD40FCB88B}"/>
                </a:ext>
              </a:extLst>
            </p:cNvPr>
            <p:cNvSpPr txBox="1"/>
            <p:nvPr/>
          </p:nvSpPr>
          <p:spPr>
            <a:xfrm>
              <a:off x="528913" y="5395288"/>
              <a:ext cx="4833258" cy="12430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Market-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ready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products and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solutions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for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numerous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cutting-edge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digital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challenges</a:t>
              </a:r>
              <a:endParaRPr lang="fi-FI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FF5A9BB7-C478-469E-B2BE-BBFF35DC7F70}"/>
              </a:ext>
            </a:extLst>
          </p:cNvPr>
          <p:cNvGrpSpPr/>
          <p:nvPr/>
        </p:nvGrpSpPr>
        <p:grpSpPr>
          <a:xfrm>
            <a:off x="9988910" y="4561115"/>
            <a:ext cx="2210352" cy="2296886"/>
            <a:chOff x="9988910" y="4561114"/>
            <a:chExt cx="2210352" cy="2378611"/>
          </a:xfrm>
        </p:grpSpPr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88DB7B53-0336-4DF9-8ABE-956C6325B29C}"/>
                </a:ext>
              </a:extLst>
            </p:cNvPr>
            <p:cNvSpPr/>
            <p:nvPr/>
          </p:nvSpPr>
          <p:spPr>
            <a:xfrm>
              <a:off x="9988910" y="4561114"/>
              <a:ext cx="2210352" cy="2378611"/>
            </a:xfrm>
            <a:prstGeom prst="rect">
              <a:avLst/>
            </a:prstGeom>
            <a:solidFill>
              <a:srgbClr val="A44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F35796C0-994C-4178-A713-BF3FE1B447B7}"/>
                </a:ext>
              </a:extLst>
            </p:cNvPr>
            <p:cNvSpPr txBox="1"/>
            <p:nvPr/>
          </p:nvSpPr>
          <p:spPr>
            <a:xfrm>
              <a:off x="10190345" y="5144980"/>
              <a:ext cx="17993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Integration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capabilities</a:t>
              </a:r>
              <a:r>
                <a:rPr lang="fi-FI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different</a:t>
              </a:r>
              <a:r>
                <a:rPr lang="fi-FI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domains</a:t>
              </a:r>
              <a:endParaRPr lang="fi-FI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2" name="Kuva 11" descr="Wi-Fi ääriviiva">
            <a:extLst>
              <a:ext uri="{FF2B5EF4-FFF2-40B4-BE49-F238E27FC236}">
                <a16:creationId xmlns:a16="http://schemas.microsoft.com/office/drawing/2014/main" id="{D346B693-F25B-42A2-BB11-A724640BC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580" y="2210372"/>
            <a:ext cx="687003" cy="687003"/>
          </a:xfrm>
          <a:prstGeom prst="rect">
            <a:avLst/>
          </a:prstGeom>
        </p:spPr>
      </p:pic>
      <p:pic>
        <p:nvPicPr>
          <p:cNvPr id="17" name="Kuva 16" descr="Ryhmäideointi ääriviiva">
            <a:extLst>
              <a:ext uri="{FF2B5EF4-FFF2-40B4-BE49-F238E27FC236}">
                <a16:creationId xmlns:a16="http://schemas.microsoft.com/office/drawing/2014/main" id="{5B901908-C99E-45EE-8293-785819285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1726" y="2226825"/>
            <a:ext cx="624548" cy="624548"/>
          </a:xfrm>
          <a:prstGeom prst="rect">
            <a:avLst/>
          </a:prstGeom>
        </p:spPr>
      </p:pic>
      <p:pic>
        <p:nvPicPr>
          <p:cNvPr id="19" name="Kuva 18" descr="Nouseva palkkikaavio ääriviiva">
            <a:extLst>
              <a:ext uri="{FF2B5EF4-FFF2-40B4-BE49-F238E27FC236}">
                <a16:creationId xmlns:a16="http://schemas.microsoft.com/office/drawing/2014/main" id="{052BF9E9-1C2B-433B-BC4C-74C5C712CC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9417" y="4666044"/>
            <a:ext cx="516155" cy="516155"/>
          </a:xfrm>
          <a:prstGeom prst="rect">
            <a:avLst/>
          </a:prstGeom>
        </p:spPr>
      </p:pic>
      <p:pic>
        <p:nvPicPr>
          <p:cNvPr id="25" name="Kuva 24" descr="Maapallo: Amerikka tasaisella täytöllä">
            <a:extLst>
              <a:ext uri="{FF2B5EF4-FFF2-40B4-BE49-F238E27FC236}">
                <a16:creationId xmlns:a16="http://schemas.microsoft.com/office/drawing/2014/main" id="{ECEC112A-ACA8-4318-9667-F4C0437F8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22791" y="2310308"/>
            <a:ext cx="516155" cy="516155"/>
          </a:xfrm>
          <a:prstGeom prst="rect">
            <a:avLst/>
          </a:prstGeom>
        </p:spPr>
      </p:pic>
      <p:pic>
        <p:nvPicPr>
          <p:cNvPr id="34" name="Kuva 33" descr="Kytketty kytkemätön ääriviiva">
            <a:extLst>
              <a:ext uri="{FF2B5EF4-FFF2-40B4-BE49-F238E27FC236}">
                <a16:creationId xmlns:a16="http://schemas.microsoft.com/office/drawing/2014/main" id="{916359E1-F04E-4A58-98BF-3F2084D66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06141" y="4640235"/>
            <a:ext cx="567771" cy="567771"/>
          </a:xfrm>
          <a:prstGeom prst="rect">
            <a:avLst/>
          </a:prstGeom>
        </p:spPr>
      </p:pic>
      <p:pic>
        <p:nvPicPr>
          <p:cNvPr id="37" name="Kuva 36" descr="Muuttolaatikko auki ääriviiva">
            <a:extLst>
              <a:ext uri="{FF2B5EF4-FFF2-40B4-BE49-F238E27FC236}">
                <a16:creationId xmlns:a16="http://schemas.microsoft.com/office/drawing/2014/main" id="{789AE780-5F27-48B2-A0CF-37C9B21585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61418" y="4766500"/>
            <a:ext cx="573165" cy="57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70D6AF03-3BEA-4E19-8E57-0A2FAB24A269}"/>
              </a:ext>
            </a:extLst>
          </p:cNvPr>
          <p:cNvSpPr/>
          <p:nvPr/>
        </p:nvSpPr>
        <p:spPr>
          <a:xfrm>
            <a:off x="-114300" y="-76200"/>
            <a:ext cx="12411075" cy="7019925"/>
          </a:xfrm>
          <a:prstGeom prst="rect">
            <a:avLst/>
          </a:prstGeom>
          <a:solidFill>
            <a:srgbClr val="1D0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81CCD6-711A-4EE5-994B-367DB496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28" y="4321701"/>
            <a:ext cx="2861789" cy="761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u="sng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www.ictoulu.fi</a:t>
            </a:r>
            <a:endParaRPr lang="fi-FI" u="sng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CAA5C12-5F57-4B4C-8076-488583F1C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29" y="5443016"/>
            <a:ext cx="2743646" cy="7991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6506F66-B19D-4AF9-BF3F-A425E40F668E}"/>
              </a:ext>
            </a:extLst>
          </p:cNvPr>
          <p:cNvSpPr txBox="1"/>
          <p:nvPr/>
        </p:nvSpPr>
        <p:spPr>
          <a:xfrm>
            <a:off x="1689070" y="5657931"/>
            <a:ext cx="8256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</a:t>
            </a:r>
            <a:r>
              <a:rPr lang="fi-FI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jussi.leponiemi@businessoulu.com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DECD5C8-A818-41F4-88AA-A54A564B7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47" y="5709135"/>
            <a:ext cx="330825" cy="27308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BA24A07-25F2-4498-99CC-ECEEDDEF7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28" y="2092128"/>
            <a:ext cx="4162153" cy="200762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52843C9-4F22-4BB0-8555-F419D2F98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03" y="4436439"/>
            <a:ext cx="330825" cy="273086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DF27189-246C-442D-B732-AA16DF6946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26266" r="35717" b="44459"/>
          <a:stretch/>
        </p:blipFill>
        <p:spPr>
          <a:xfrm>
            <a:off x="2846146" y="2179268"/>
            <a:ext cx="2064969" cy="20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18F5C09-B210-4D6F-841A-81F37963D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A71AF187-B164-46F1-98DB-08F24F8194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44BFF">
                  <a:shade val="30000"/>
                  <a:satMod val="115000"/>
                  <a:lumMod val="59000"/>
                  <a:alpha val="54000"/>
                </a:srgbClr>
              </a:gs>
              <a:gs pos="56000">
                <a:srgbClr val="A44BFF">
                  <a:shade val="67500"/>
                  <a:satMod val="115000"/>
                  <a:alpha val="80000"/>
                </a:srgbClr>
              </a:gs>
              <a:gs pos="100000">
                <a:srgbClr val="A44BFF">
                  <a:shade val="100000"/>
                  <a:satMod val="115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83F84F9-169E-454E-8662-08358C18699D}"/>
              </a:ext>
            </a:extLst>
          </p:cNvPr>
          <p:cNvSpPr txBox="1"/>
          <p:nvPr/>
        </p:nvSpPr>
        <p:spPr>
          <a:xfrm>
            <a:off x="1338615" y="1091960"/>
            <a:ext cx="76581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The Oulu-region </a:t>
            </a:r>
            <a:b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is the Nordic </a:t>
            </a:r>
            <a:b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tech hub</a:t>
            </a:r>
            <a:endParaRPr lang="fi-FI" sz="5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FA436CD0-6950-472B-8EE7-D589CFB9E846}"/>
              </a:ext>
            </a:extLst>
          </p:cNvPr>
          <p:cNvSpPr txBox="1"/>
          <p:nvPr/>
        </p:nvSpPr>
        <p:spPr>
          <a:xfrm>
            <a:off x="4630089" y="3941150"/>
            <a:ext cx="265509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25 000</a:t>
            </a:r>
            <a:r>
              <a:rPr lang="en-US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professionals</a:t>
            </a:r>
            <a:r>
              <a:rPr 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fi-FI" sz="1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2AEB427C-3C6F-4551-9AB5-A9BF4C552DCD}"/>
              </a:ext>
            </a:extLst>
          </p:cNvPr>
          <p:cNvSpPr txBox="1"/>
          <p:nvPr/>
        </p:nvSpPr>
        <p:spPr>
          <a:xfrm>
            <a:off x="4237183" y="4006130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1A094DEF-C724-42B5-B8E9-C7DC2F15A488}"/>
              </a:ext>
            </a:extLst>
          </p:cNvPr>
          <p:cNvSpPr txBox="1"/>
          <p:nvPr/>
        </p:nvSpPr>
        <p:spPr>
          <a:xfrm>
            <a:off x="1688306" y="3941150"/>
            <a:ext cx="2251130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1 000</a:t>
            </a:r>
            <a:b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tech companies</a:t>
            </a:r>
            <a:endParaRPr lang="fi-FI" sz="18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1DFAE6C7-ADEC-472E-8145-A103D4D2CB9B}"/>
              </a:ext>
            </a:extLst>
          </p:cNvPr>
          <p:cNvSpPr txBox="1"/>
          <p:nvPr/>
        </p:nvSpPr>
        <p:spPr>
          <a:xfrm>
            <a:off x="1276350" y="4018040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BB50FA5-20DB-42E3-B2BD-8B66CBF71CE2}"/>
              </a:ext>
            </a:extLst>
          </p:cNvPr>
          <p:cNvSpPr txBox="1"/>
          <p:nvPr/>
        </p:nvSpPr>
        <p:spPr>
          <a:xfrm>
            <a:off x="7749263" y="3940923"/>
            <a:ext cx="265509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1 000</a:t>
            </a:r>
            <a:r>
              <a:rPr lang="en-US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new talents annually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endParaRPr lang="fi-FI" sz="18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25A1A36-92B9-43DD-8B80-07EE0C10EABD}"/>
              </a:ext>
            </a:extLst>
          </p:cNvPr>
          <p:cNvSpPr txBox="1"/>
          <p:nvPr/>
        </p:nvSpPr>
        <p:spPr>
          <a:xfrm>
            <a:off x="7356357" y="4005903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EE28216-3602-40E9-9C01-152619CD2789}"/>
              </a:ext>
            </a:extLst>
          </p:cNvPr>
          <p:cNvSpPr txBox="1"/>
          <p:nvPr/>
        </p:nvSpPr>
        <p:spPr>
          <a:xfrm>
            <a:off x="1773143" y="5578296"/>
            <a:ext cx="9118936" cy="4801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800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NUMEROUS TECHNOLOGICAL DOMAINS</a:t>
            </a:r>
            <a:endParaRPr lang="fi-FI" sz="2800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Kuva 17" descr="Lippu tasaisella täytöllä">
            <a:extLst>
              <a:ext uri="{FF2B5EF4-FFF2-40B4-BE49-F238E27FC236}">
                <a16:creationId xmlns:a16="http://schemas.microsoft.com/office/drawing/2014/main" id="{80EE5610-E2D2-4AB7-B484-F401B6A5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8206" y="1636918"/>
            <a:ext cx="624548" cy="624548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C7DC37F9-0ED2-4A2D-9BA5-78F7E4DA3A7F}"/>
              </a:ext>
            </a:extLst>
          </p:cNvPr>
          <p:cNvSpPr/>
          <p:nvPr/>
        </p:nvSpPr>
        <p:spPr>
          <a:xfrm>
            <a:off x="8432688" y="2169803"/>
            <a:ext cx="175846" cy="651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0179A38-53FB-4377-B148-8C818B277963}"/>
              </a:ext>
            </a:extLst>
          </p:cNvPr>
          <p:cNvSpPr txBox="1"/>
          <p:nvPr/>
        </p:nvSpPr>
        <p:spPr>
          <a:xfrm>
            <a:off x="8559193" y="2145767"/>
            <a:ext cx="3690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OULU</a:t>
            </a:r>
            <a:r>
              <a:rPr lang="fi-FI" sz="12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65°01′N, 25°28′E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71CFEA43-6003-436C-A171-D26EBF327BE3}"/>
              </a:ext>
            </a:extLst>
          </p:cNvPr>
          <p:cNvSpPr txBox="1"/>
          <p:nvPr/>
        </p:nvSpPr>
        <p:spPr>
          <a:xfrm>
            <a:off x="1299921" y="5473652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Ellipsi 32">
            <a:extLst>
              <a:ext uri="{FF2B5EF4-FFF2-40B4-BE49-F238E27FC236}">
                <a16:creationId xmlns:a16="http://schemas.microsoft.com/office/drawing/2014/main" id="{47122DE0-1A43-452A-A61C-B8ABDDCB4148}"/>
              </a:ext>
            </a:extLst>
          </p:cNvPr>
          <p:cNvSpPr/>
          <p:nvPr/>
        </p:nvSpPr>
        <p:spPr>
          <a:xfrm>
            <a:off x="-1723626" y="-5608156"/>
            <a:ext cx="21041690" cy="7704482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     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00DAC001-9C52-45ED-A101-C99B8E44EBDD}"/>
              </a:ext>
            </a:extLst>
          </p:cNvPr>
          <p:cNvSpPr txBox="1"/>
          <p:nvPr/>
        </p:nvSpPr>
        <p:spPr>
          <a:xfrm rot="162249">
            <a:off x="2618108" y="-1228662"/>
            <a:ext cx="9334148" cy="320053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1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ARCTIC CIRCLE</a:t>
            </a: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1E88BD94-3E32-4AA6-A196-A33DFB465670}"/>
              </a:ext>
            </a:extLst>
          </p:cNvPr>
          <p:cNvSpPr/>
          <p:nvPr/>
        </p:nvSpPr>
        <p:spPr>
          <a:xfrm>
            <a:off x="8399780" y="2771648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48880029-26FF-4874-93B1-42C08875DF26}"/>
              </a:ext>
            </a:extLst>
          </p:cNvPr>
          <p:cNvSpPr txBox="1"/>
          <p:nvPr/>
        </p:nvSpPr>
        <p:spPr>
          <a:xfrm>
            <a:off x="8365419" y="2748305"/>
            <a:ext cx="863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HELSINKI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D7361D76-BAC4-4CC1-8C3F-F97B6DD4B33B}"/>
              </a:ext>
            </a:extLst>
          </p:cNvPr>
          <p:cNvSpPr txBox="1"/>
          <p:nvPr/>
        </p:nvSpPr>
        <p:spPr>
          <a:xfrm rot="17368048">
            <a:off x="6867082" y="1444412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FINLAND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E2F6B770-75F9-4853-9CD0-B699723809E1}"/>
              </a:ext>
            </a:extLst>
          </p:cNvPr>
          <p:cNvSpPr txBox="1"/>
          <p:nvPr/>
        </p:nvSpPr>
        <p:spPr>
          <a:xfrm rot="17368048">
            <a:off x="6195137" y="1596812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SWEDEN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F48EE827-ABBA-4318-A509-AED72B985CB5}"/>
              </a:ext>
            </a:extLst>
          </p:cNvPr>
          <p:cNvSpPr txBox="1"/>
          <p:nvPr/>
        </p:nvSpPr>
        <p:spPr>
          <a:xfrm rot="17368048">
            <a:off x="5807212" y="1638378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NORWAY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F9B58A6B-8231-4A1C-B664-F1084C7EB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97" y="8869028"/>
            <a:ext cx="253984" cy="49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30" grpId="0"/>
      <p:bldP spid="31" grpId="0"/>
      <p:bldP spid="12" grpId="0"/>
      <p:bldP spid="13" grpId="0"/>
      <p:bldP spid="16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uva 30">
            <a:extLst>
              <a:ext uri="{FF2B5EF4-FFF2-40B4-BE49-F238E27FC236}">
                <a16:creationId xmlns:a16="http://schemas.microsoft.com/office/drawing/2014/main" id="{EE7922E1-4349-4F1B-8D64-DC488F579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98A28A2-762C-4813-AD34-539C5CFAC616}"/>
              </a:ext>
            </a:extLst>
          </p:cNvPr>
          <p:cNvSpPr txBox="1"/>
          <p:nvPr/>
        </p:nvSpPr>
        <p:spPr>
          <a:xfrm>
            <a:off x="8627691" y="2190981"/>
            <a:ext cx="29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#1 in R&amp;D </a:t>
            </a:r>
            <a:b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investments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Finland</a:t>
            </a:r>
          </a:p>
          <a:p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Among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top in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EU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B607AB1-DA5A-4AC0-BF42-E6DC5D7F10CD}"/>
              </a:ext>
            </a:extLst>
          </p:cNvPr>
          <p:cNvSpPr txBox="1"/>
          <p:nvPr/>
        </p:nvSpPr>
        <p:spPr>
          <a:xfrm>
            <a:off x="1763014" y="270055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 in 3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people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have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b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university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degree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67EB60B-BB93-4706-A0AC-F74E7D224A8D}"/>
              </a:ext>
            </a:extLst>
          </p:cNvPr>
          <p:cNvSpPr txBox="1"/>
          <p:nvPr/>
        </p:nvSpPr>
        <p:spPr>
          <a:xfrm>
            <a:off x="8627691" y="326620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300–400 M€ </a:t>
            </a:r>
            <a:b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centre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development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projects</a:t>
            </a:r>
            <a:endParaRPr lang="fi-FI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fi-FI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F842900-2FB7-4BB2-B74C-A491F96582BF}"/>
              </a:ext>
            </a:extLst>
          </p:cNvPr>
          <p:cNvSpPr txBox="1"/>
          <p:nvPr/>
        </p:nvSpPr>
        <p:spPr>
          <a:xfrm>
            <a:off x="1763014" y="196629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One of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youngest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population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Europe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E7C47A1-11F0-4036-BD2A-BADE5F1DE42A}"/>
              </a:ext>
            </a:extLst>
          </p:cNvPr>
          <p:cNvSpPr txBox="1"/>
          <p:nvPr/>
        </p:nvSpPr>
        <p:spPr>
          <a:xfrm>
            <a:off x="1763014" y="126356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250 000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inhabitants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Metropolitan Area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DBA1E75-B1BA-4CD5-A0F3-CBF252328707}"/>
              </a:ext>
            </a:extLst>
          </p:cNvPr>
          <p:cNvSpPr txBox="1"/>
          <p:nvPr/>
        </p:nvSpPr>
        <p:spPr>
          <a:xfrm>
            <a:off x="8627690" y="1148919"/>
            <a:ext cx="3310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gateway to Arctic Europe 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the most rapidly growing urban region in Arctic Europe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B25D459A-9A0A-45E1-BAD7-FD2A00631454}"/>
              </a:ext>
            </a:extLst>
          </p:cNvPr>
          <p:cNvSpPr txBox="1"/>
          <p:nvPr/>
        </p:nvSpPr>
        <p:spPr>
          <a:xfrm>
            <a:off x="1783564" y="459335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Nature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is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your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b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nextdoor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neighbour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52CBCCC-0890-4435-AB8C-B79FAE7DF653}"/>
              </a:ext>
            </a:extLst>
          </p:cNvPr>
          <p:cNvSpPr txBox="1"/>
          <p:nvPr/>
        </p:nvSpPr>
        <p:spPr>
          <a:xfrm>
            <a:off x="1783564" y="416041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</a:t>
            </a:r>
            <a:r>
              <a:rPr lang="fi-FI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safe</a:t>
            </a:r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compact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city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1266F191-AE50-4875-89EF-E3A98E6C7229}"/>
              </a:ext>
            </a:extLst>
          </p:cNvPr>
          <p:cNvSpPr txBox="1"/>
          <p:nvPr/>
        </p:nvSpPr>
        <p:spPr>
          <a:xfrm>
            <a:off x="1783564" y="3433348"/>
            <a:ext cx="367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Only</a:t>
            </a:r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 50-minute </a:t>
            </a:r>
            <a:b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flight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away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from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Helsinki</a:t>
            </a:r>
          </a:p>
        </p:txBody>
      </p:sp>
      <p:pic>
        <p:nvPicPr>
          <p:cNvPr id="33" name="Kuva 32">
            <a:extLst>
              <a:ext uri="{FF2B5EF4-FFF2-40B4-BE49-F238E27FC236}">
                <a16:creationId xmlns:a16="http://schemas.microsoft.com/office/drawing/2014/main" id="{C1F4BA3C-A227-453F-9181-50EAF38B1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3" y="4024990"/>
            <a:ext cx="664423" cy="511890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7CC29680-5D72-48BB-BF7B-E5497A17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67" y="2832183"/>
            <a:ext cx="730865" cy="540328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B962DC43-348D-4265-A1D1-96C0AF81C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32" y="3363971"/>
            <a:ext cx="788311" cy="639721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C2E89459-A0D3-4FD1-B60D-0BD4B769C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5" y="3379353"/>
            <a:ext cx="652234" cy="685079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276CF315-C234-4FD0-A931-6AC617EF0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70" y="2275054"/>
            <a:ext cx="762190" cy="774234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FCEF2C38-76B8-4261-A0CF-B1B806FE4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39" y="4429238"/>
            <a:ext cx="764849" cy="664746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2079532C-D733-44E9-B704-F19D620794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50" y="1196605"/>
            <a:ext cx="677259" cy="717925"/>
          </a:xfrm>
          <a:prstGeom prst="rect">
            <a:avLst/>
          </a:prstGeom>
        </p:spPr>
      </p:pic>
      <p:pic>
        <p:nvPicPr>
          <p:cNvPr id="47" name="Kuva 46">
            <a:extLst>
              <a:ext uri="{FF2B5EF4-FFF2-40B4-BE49-F238E27FC236}">
                <a16:creationId xmlns:a16="http://schemas.microsoft.com/office/drawing/2014/main" id="{434DB801-83B4-4785-8F12-A28E579A8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5" y="2033357"/>
            <a:ext cx="716646" cy="581565"/>
          </a:xfrm>
          <a:prstGeom prst="rect">
            <a:avLst/>
          </a:prstGeom>
        </p:spPr>
      </p:pic>
      <p:pic>
        <p:nvPicPr>
          <p:cNvPr id="49" name="Kuva 48">
            <a:extLst>
              <a:ext uri="{FF2B5EF4-FFF2-40B4-BE49-F238E27FC236}">
                <a16:creationId xmlns:a16="http://schemas.microsoft.com/office/drawing/2014/main" id="{48C36183-FDE0-4A2C-8184-A6635C777D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4" y="1148919"/>
            <a:ext cx="953856" cy="774062"/>
          </a:xfrm>
          <a:prstGeom prst="rect">
            <a:avLst/>
          </a:prstGeom>
        </p:spPr>
      </p:pic>
      <p:pic>
        <p:nvPicPr>
          <p:cNvPr id="51" name="Kuva 50">
            <a:extLst>
              <a:ext uri="{FF2B5EF4-FFF2-40B4-BE49-F238E27FC236}">
                <a16:creationId xmlns:a16="http://schemas.microsoft.com/office/drawing/2014/main" id="{15C33DE0-98A7-4C22-B1D4-560E2496D0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1" y="4535991"/>
            <a:ext cx="867142" cy="703693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9DCBFCA5-899A-40C1-B08F-7919F99D3EF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777104" y="3706803"/>
            <a:ext cx="6417484" cy="5890921"/>
          </a:xfrm>
          <a:prstGeom prst="rect">
            <a:avLst/>
          </a:prstGeom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AB0C38AB-2B6C-4BE7-A5E4-DC659F9F8B82}"/>
              </a:ext>
            </a:extLst>
          </p:cNvPr>
          <p:cNvSpPr txBox="1"/>
          <p:nvPr/>
        </p:nvSpPr>
        <p:spPr>
          <a:xfrm>
            <a:off x="8627691" y="4350230"/>
            <a:ext cx="2935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710 M€ 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invested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infrastructure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development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near</a:t>
            </a:r>
            <a:r>
              <a:rPr lang="fi-FI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future</a:t>
            </a:r>
            <a:endParaRPr lang="fi-FI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64F5D419-FDA1-4190-B0E1-B61FBDD010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19" y="8523740"/>
            <a:ext cx="717919" cy="233594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62B4736D-454F-4E9C-B8BE-959A71076D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4" y="6860122"/>
            <a:ext cx="717919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8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96E8CD4-5D7E-47D8-82EE-F9D2DA4AB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9CB67D1-F5C7-44AB-8D14-B50DB325B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514893" y="3706805"/>
            <a:ext cx="6417484" cy="589092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D73DABC-A44A-4A8A-BEE6-B270B90B0D76}"/>
              </a:ext>
            </a:extLst>
          </p:cNvPr>
          <p:cNvSpPr txBox="1"/>
          <p:nvPr/>
        </p:nvSpPr>
        <p:spPr>
          <a:xfrm>
            <a:off x="816826" y="821911"/>
            <a:ext cx="4158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FINLAND’S R&amp;D EXPENDITURE PER CAPITA IN 2022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1134BCD-0164-4213-BAEC-CED878450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009246"/>
              </p:ext>
            </p:extLst>
          </p:nvPr>
        </p:nvGraphicFramePr>
        <p:xfrm>
          <a:off x="8011828" y="1830738"/>
          <a:ext cx="3033639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41">
                  <a:extLst>
                    <a:ext uri="{9D8B030D-6E8A-4147-A177-3AD203B41FA5}">
                      <a16:colId xmlns:a16="http://schemas.microsoft.com/office/drawing/2014/main" val="1599685662"/>
                    </a:ext>
                  </a:extLst>
                </a:gridCol>
                <a:gridCol w="750898">
                  <a:extLst>
                    <a:ext uri="{9D8B030D-6E8A-4147-A177-3AD203B41FA5}">
                      <a16:colId xmlns:a16="http://schemas.microsoft.com/office/drawing/2014/main" val="1759470594"/>
                    </a:ext>
                  </a:extLst>
                </a:gridCol>
              </a:tblGrid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OULU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3 437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7072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Vaasa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2 703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198264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Helsinki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2 345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3701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Tampere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2 169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883213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Äänekoski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1 972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87491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Lappeenranta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1 638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254959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Turku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1 428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201104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Porvoo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1 417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384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Jyväskylä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1 355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51092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Kuopio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1 192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54781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Joensuu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52630"/>
                  </a:ext>
                </a:extLst>
              </a:tr>
            </a:tbl>
          </a:graphicData>
        </a:graphic>
      </p:graphicFrame>
      <p:pic>
        <p:nvPicPr>
          <p:cNvPr id="17" name="Kuva 16">
            <a:extLst>
              <a:ext uri="{FF2B5EF4-FFF2-40B4-BE49-F238E27FC236}">
                <a16:creationId xmlns:a16="http://schemas.microsoft.com/office/drawing/2014/main" id="{FFF18CED-C9C5-470C-A92E-A98EECF64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78" y="446498"/>
            <a:ext cx="658010" cy="249142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BA71845-8FD0-4E89-B448-9F50AFF87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57" y="2198988"/>
            <a:ext cx="253984" cy="49963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4E14B77-5BB1-4A04-A548-A3320D17A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4" y="135472"/>
            <a:ext cx="717919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25 L 1.875E-6 -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68843 L 8.33333E-7 -4.44444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näyttö, valkokangas, sisä&#10;&#10;Kuvaus luotu automaattisesti">
            <a:extLst>
              <a:ext uri="{FF2B5EF4-FFF2-40B4-BE49-F238E27FC236}">
                <a16:creationId xmlns:a16="http://schemas.microsoft.com/office/drawing/2014/main" id="{A80E0415-437E-4B67-B2A8-4FB7AA872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30886495-8D51-4252-B879-0DA3E2CBF0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82">
            <a:off x="8538653" y="3703137"/>
            <a:ext cx="6203881" cy="5736818"/>
          </a:xfrm>
          <a:prstGeom prst="rect">
            <a:avLst/>
          </a:prstGeom>
        </p:spPr>
      </p:pic>
      <p:pic>
        <p:nvPicPr>
          <p:cNvPr id="4" name="Kuva 3" descr="Hyvä idea ääriviiva">
            <a:extLst>
              <a:ext uri="{FF2B5EF4-FFF2-40B4-BE49-F238E27FC236}">
                <a16:creationId xmlns:a16="http://schemas.microsoft.com/office/drawing/2014/main" id="{F41E33F2-9A81-4053-B054-CE912E9EE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640" y="8244839"/>
            <a:ext cx="589137" cy="589137"/>
          </a:xfrm>
          <a:prstGeom prst="rect">
            <a:avLst/>
          </a:prstGeom>
        </p:spPr>
      </p:pic>
      <p:pic>
        <p:nvPicPr>
          <p:cNvPr id="5" name="Kuva 4" descr="Mikroskooppi ääriviiva">
            <a:extLst>
              <a:ext uri="{FF2B5EF4-FFF2-40B4-BE49-F238E27FC236}">
                <a16:creationId xmlns:a16="http://schemas.microsoft.com/office/drawing/2014/main" id="{71C65B62-3F8F-49F1-932B-39F7C78AE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7833" y="8244839"/>
            <a:ext cx="589137" cy="589137"/>
          </a:xfrm>
          <a:prstGeom prst="rect">
            <a:avLst/>
          </a:prstGeom>
        </p:spPr>
      </p:pic>
      <p:pic>
        <p:nvPicPr>
          <p:cNvPr id="6" name="Kuva 5" descr="3D-lasit ääriviiva">
            <a:extLst>
              <a:ext uri="{FF2B5EF4-FFF2-40B4-BE49-F238E27FC236}">
                <a16:creationId xmlns:a16="http://schemas.microsoft.com/office/drawing/2014/main" id="{8A277710-2D78-4A59-A07D-84B47908A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1917" y="10110084"/>
            <a:ext cx="589137" cy="589137"/>
          </a:xfrm>
          <a:prstGeom prst="rect">
            <a:avLst/>
          </a:prstGeom>
        </p:spPr>
      </p:pic>
      <p:pic>
        <p:nvPicPr>
          <p:cNvPr id="7" name="Kuva 6" descr="Kaupunki ääriviiva">
            <a:extLst>
              <a:ext uri="{FF2B5EF4-FFF2-40B4-BE49-F238E27FC236}">
                <a16:creationId xmlns:a16="http://schemas.microsoft.com/office/drawing/2014/main" id="{AFE6E95E-DA65-4460-A830-5DFAB9C8CB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65392" y="10643886"/>
            <a:ext cx="589137" cy="589137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FD1DA8B-C672-4483-A2E7-BAF74142B87C}"/>
              </a:ext>
            </a:extLst>
          </p:cNvPr>
          <p:cNvSpPr txBox="1"/>
          <p:nvPr/>
        </p:nvSpPr>
        <p:spPr>
          <a:xfrm>
            <a:off x="619992" y="6869585"/>
            <a:ext cx="229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UNIVERSITIES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A329211-C8DF-4B49-93F6-C511A5BDA170}"/>
              </a:ext>
            </a:extLst>
          </p:cNvPr>
          <p:cNvSpPr txBox="1"/>
          <p:nvPr/>
        </p:nvSpPr>
        <p:spPr>
          <a:xfrm>
            <a:off x="1825759" y="11312532"/>
            <a:ext cx="2320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OF OULU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2F6373B-917E-4340-A636-0BA9B7649E56}"/>
              </a:ext>
            </a:extLst>
          </p:cNvPr>
          <p:cNvSpPr txBox="1"/>
          <p:nvPr/>
        </p:nvSpPr>
        <p:spPr>
          <a:xfrm>
            <a:off x="4550960" y="6927102"/>
            <a:ext cx="776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VTT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8DF90AB-B9DE-4DBF-A7F0-8B738CB2C575}"/>
              </a:ext>
            </a:extLst>
          </p:cNvPr>
          <p:cNvSpPr txBox="1"/>
          <p:nvPr/>
        </p:nvSpPr>
        <p:spPr>
          <a:xfrm>
            <a:off x="7018213" y="10576941"/>
            <a:ext cx="1729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ICT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COMPANY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STACK 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4" name="Kuva 13" descr="Sulje ääriviiva">
            <a:extLst>
              <a:ext uri="{FF2B5EF4-FFF2-40B4-BE49-F238E27FC236}">
                <a16:creationId xmlns:a16="http://schemas.microsoft.com/office/drawing/2014/main" id="{537EA5FD-1C84-424B-823A-6447FB98AC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142767">
            <a:off x="4181349" y="10225846"/>
            <a:ext cx="528828" cy="528828"/>
          </a:xfrm>
          <a:prstGeom prst="rect">
            <a:avLst/>
          </a:prstGeom>
        </p:spPr>
      </p:pic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B5B4524-65F2-4EAA-ABDC-F36633E02A4E}"/>
              </a:ext>
            </a:extLst>
          </p:cNvPr>
          <p:cNvCxnSpPr>
            <a:cxnSpLocks/>
          </p:cNvCxnSpPr>
          <p:nvPr/>
        </p:nvCxnSpPr>
        <p:spPr>
          <a:xfrm>
            <a:off x="2794000" y="8414877"/>
            <a:ext cx="269240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AD2A43DC-281D-40ED-9786-0C378A044399}"/>
              </a:ext>
            </a:extLst>
          </p:cNvPr>
          <p:cNvCxnSpPr>
            <a:cxnSpLocks/>
          </p:cNvCxnSpPr>
          <p:nvPr/>
        </p:nvCxnSpPr>
        <p:spPr>
          <a:xfrm flipH="1" flipV="1">
            <a:off x="1624778" y="9646920"/>
            <a:ext cx="200981" cy="21765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8441217F-124C-4F30-A4CC-B6BD3F746161}"/>
              </a:ext>
            </a:extLst>
          </p:cNvPr>
          <p:cNvCxnSpPr>
            <a:cxnSpLocks/>
          </p:cNvCxnSpPr>
          <p:nvPr/>
        </p:nvCxnSpPr>
        <p:spPr>
          <a:xfrm flipH="1">
            <a:off x="3887969" y="9864571"/>
            <a:ext cx="185873" cy="30252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447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llipsi 46">
            <a:extLst>
              <a:ext uri="{FF2B5EF4-FFF2-40B4-BE49-F238E27FC236}">
                <a16:creationId xmlns:a16="http://schemas.microsoft.com/office/drawing/2014/main" id="{A7710182-FAC8-42C8-9D61-F02D5A278F3F}"/>
              </a:ext>
            </a:extLst>
          </p:cNvPr>
          <p:cNvSpPr/>
          <p:nvPr/>
        </p:nvSpPr>
        <p:spPr>
          <a:xfrm>
            <a:off x="-2961374" y="-882395"/>
            <a:ext cx="9955234" cy="9955234"/>
          </a:xfrm>
          <a:prstGeom prst="ellipse">
            <a:avLst/>
          </a:prstGeom>
          <a:solidFill>
            <a:srgbClr val="A44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476BA27-E1B2-4C61-901A-9EFADC6DE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6000" dirty="0">
                <a:solidFill>
                  <a:srgbClr val="1D086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Oulu Innovation Alliance - OIA</a:t>
            </a:r>
            <a:endParaRPr lang="fi-FI" sz="9600" dirty="0">
              <a:solidFill>
                <a:srgbClr val="1D086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7E0B1A-EBBA-41F1-AE79-81F0F6BE4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100" y="4896566"/>
            <a:ext cx="4877643" cy="159630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Future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city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well-being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sustainability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enabled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digitalization</a:t>
            </a:r>
            <a:endParaRPr lang="fi-FI" sz="2400" dirty="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dirty="0"/>
          </a:p>
        </p:txBody>
      </p:sp>
      <p:pic>
        <p:nvPicPr>
          <p:cNvPr id="5" name="Kuva 4" descr="Hyvä idea ääriviiva">
            <a:extLst>
              <a:ext uri="{FF2B5EF4-FFF2-40B4-BE49-F238E27FC236}">
                <a16:creationId xmlns:a16="http://schemas.microsoft.com/office/drawing/2014/main" id="{84A9F435-495E-4DAF-BBD2-BC0828635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278" y="2229977"/>
            <a:ext cx="914400" cy="914400"/>
          </a:xfrm>
          <a:prstGeom prst="rect">
            <a:avLst/>
          </a:prstGeom>
        </p:spPr>
      </p:pic>
      <p:pic>
        <p:nvPicPr>
          <p:cNvPr id="7" name="Kuva 6" descr="Mikroskooppi ääriviiva">
            <a:extLst>
              <a:ext uri="{FF2B5EF4-FFF2-40B4-BE49-F238E27FC236}">
                <a16:creationId xmlns:a16="http://schemas.microsoft.com/office/drawing/2014/main" id="{3A4178A1-99D9-4B76-871A-CAA16EBAB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8471" y="2229977"/>
            <a:ext cx="914400" cy="914400"/>
          </a:xfrm>
          <a:prstGeom prst="rect">
            <a:avLst/>
          </a:prstGeom>
        </p:spPr>
      </p:pic>
      <p:pic>
        <p:nvPicPr>
          <p:cNvPr id="9" name="Kuva 8" descr="3D-lasit ääriviiva">
            <a:extLst>
              <a:ext uri="{FF2B5EF4-FFF2-40B4-BE49-F238E27FC236}">
                <a16:creationId xmlns:a16="http://schemas.microsoft.com/office/drawing/2014/main" id="{A8FBA51D-0288-4C9C-9EDA-A226D28A0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2555" y="4095222"/>
            <a:ext cx="914400" cy="914400"/>
          </a:xfrm>
          <a:prstGeom prst="rect">
            <a:avLst/>
          </a:prstGeom>
        </p:spPr>
      </p:pic>
      <p:pic>
        <p:nvPicPr>
          <p:cNvPr id="13" name="Kuva 12" descr="Kaupunki ääriviiva">
            <a:extLst>
              <a:ext uri="{FF2B5EF4-FFF2-40B4-BE49-F238E27FC236}">
                <a16:creationId xmlns:a16="http://schemas.microsoft.com/office/drawing/2014/main" id="{0C3AE898-8BA3-435D-B31E-C65C0287B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6030" y="4629024"/>
            <a:ext cx="914400" cy="91440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A52D7C94-CA29-4B51-B95E-C5155199F969}"/>
              </a:ext>
            </a:extLst>
          </p:cNvPr>
          <p:cNvSpPr txBox="1"/>
          <p:nvPr/>
        </p:nvSpPr>
        <p:spPr>
          <a:xfrm>
            <a:off x="835892" y="1802708"/>
            <a:ext cx="229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UNIVERSITIES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101379D1-9887-4CBB-B025-E55F8341AE65}"/>
              </a:ext>
            </a:extLst>
          </p:cNvPr>
          <p:cNvSpPr txBox="1"/>
          <p:nvPr/>
        </p:nvSpPr>
        <p:spPr>
          <a:xfrm>
            <a:off x="2064511" y="5429322"/>
            <a:ext cx="2320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OF OULU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3B77C88-3297-4481-A8A4-3D3BCB956BD5}"/>
              </a:ext>
            </a:extLst>
          </p:cNvPr>
          <p:cNvSpPr txBox="1"/>
          <p:nvPr/>
        </p:nvSpPr>
        <p:spPr>
          <a:xfrm>
            <a:off x="4766860" y="1827074"/>
            <a:ext cx="776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VTT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2DCCF24-F374-49CB-B5D5-D752C4054F79}"/>
              </a:ext>
            </a:extLst>
          </p:cNvPr>
          <p:cNvSpPr txBox="1"/>
          <p:nvPr/>
        </p:nvSpPr>
        <p:spPr>
          <a:xfrm>
            <a:off x="4830688" y="4884268"/>
            <a:ext cx="1729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ICT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COMPANY </a:t>
            </a:r>
            <a:b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STACK </a:t>
            </a:r>
            <a:endParaRPr lang="fi-FI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6AFB6ACD-5AB0-40F4-BBF0-994F1CCEEB84}"/>
              </a:ext>
            </a:extLst>
          </p:cNvPr>
          <p:cNvSpPr txBox="1"/>
          <p:nvPr/>
        </p:nvSpPr>
        <p:spPr>
          <a:xfrm>
            <a:off x="1878098" y="2877928"/>
            <a:ext cx="25741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Trust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fi-FI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written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b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Oulu-</a:t>
            </a:r>
            <a:r>
              <a:rPr lang="fi-FI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based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stakeholders</a:t>
            </a: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’ </a:t>
            </a:r>
            <a:b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DNA</a:t>
            </a:r>
          </a:p>
        </p:txBody>
      </p:sp>
      <p:pic>
        <p:nvPicPr>
          <p:cNvPr id="49" name="Kuva 48" descr="Merkki 1 tasaisella täytöllä">
            <a:extLst>
              <a:ext uri="{FF2B5EF4-FFF2-40B4-BE49-F238E27FC236}">
                <a16:creationId xmlns:a16="http://schemas.microsoft.com/office/drawing/2014/main" id="{4D6EE27F-8EFE-4A96-B196-D8C7BF29B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69963" y="1936964"/>
            <a:ext cx="506275" cy="506275"/>
          </a:xfrm>
          <a:prstGeom prst="rect">
            <a:avLst/>
          </a:prstGeom>
        </p:spPr>
      </p:pic>
      <p:pic>
        <p:nvPicPr>
          <p:cNvPr id="51" name="Kuva 50" descr="Merkki tasaisella täytöllä">
            <a:extLst>
              <a:ext uri="{FF2B5EF4-FFF2-40B4-BE49-F238E27FC236}">
                <a16:creationId xmlns:a16="http://schemas.microsoft.com/office/drawing/2014/main" id="{AB34F6D5-D169-4F00-9D04-06C03B9604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69963" y="3159919"/>
            <a:ext cx="506275" cy="506275"/>
          </a:xfrm>
          <a:prstGeom prst="rect">
            <a:avLst/>
          </a:prstGeom>
        </p:spPr>
      </p:pic>
      <p:pic>
        <p:nvPicPr>
          <p:cNvPr id="53" name="Kuva 52" descr="Merkki 3 tasaisella täytöllä">
            <a:extLst>
              <a:ext uri="{FF2B5EF4-FFF2-40B4-BE49-F238E27FC236}">
                <a16:creationId xmlns:a16="http://schemas.microsoft.com/office/drawing/2014/main" id="{A32A0EDA-92DF-4CDC-9D35-C86130789E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69963" y="4009398"/>
            <a:ext cx="506275" cy="506275"/>
          </a:xfrm>
          <a:prstGeom prst="rect">
            <a:avLst/>
          </a:prstGeom>
        </p:spPr>
      </p:pic>
      <p:pic>
        <p:nvPicPr>
          <p:cNvPr id="55" name="Kuva 54" descr="Merkki 4 tasaisella täytöllä">
            <a:extLst>
              <a:ext uri="{FF2B5EF4-FFF2-40B4-BE49-F238E27FC236}">
                <a16:creationId xmlns:a16="http://schemas.microsoft.com/office/drawing/2014/main" id="{3A50EF5C-73A7-4912-B063-5FC192F6B0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69963" y="4896566"/>
            <a:ext cx="506275" cy="506275"/>
          </a:xfrm>
          <a:prstGeom prst="rect">
            <a:avLst/>
          </a:prstGeom>
        </p:spPr>
      </p:pic>
      <p:pic>
        <p:nvPicPr>
          <p:cNvPr id="57" name="Kuva 56" descr="Sulje ääriviiva">
            <a:extLst>
              <a:ext uri="{FF2B5EF4-FFF2-40B4-BE49-F238E27FC236}">
                <a16:creationId xmlns:a16="http://schemas.microsoft.com/office/drawing/2014/main" id="{B4E04BE5-029C-4D8F-9394-D6270A83AD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97249" y="4536246"/>
            <a:ext cx="528828" cy="528828"/>
          </a:xfrm>
          <a:prstGeom prst="rect">
            <a:avLst/>
          </a:prstGeom>
        </p:spPr>
      </p:pic>
      <p:cxnSp>
        <p:nvCxnSpPr>
          <p:cNvPr id="60" name="Suora nuoliyhdysviiva 59">
            <a:extLst>
              <a:ext uri="{FF2B5EF4-FFF2-40B4-BE49-F238E27FC236}">
                <a16:creationId xmlns:a16="http://schemas.microsoft.com/office/drawing/2014/main" id="{0382B53A-A40D-4A71-92A7-45B3B70C2E4D}"/>
              </a:ext>
            </a:extLst>
          </p:cNvPr>
          <p:cNvCxnSpPr>
            <a:cxnSpLocks/>
          </p:cNvCxnSpPr>
          <p:nvPr/>
        </p:nvCxnSpPr>
        <p:spPr>
          <a:xfrm>
            <a:off x="2016243" y="2700999"/>
            <a:ext cx="2612228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uora nuoliyhdysviiva 60">
            <a:extLst>
              <a:ext uri="{FF2B5EF4-FFF2-40B4-BE49-F238E27FC236}">
                <a16:creationId xmlns:a16="http://schemas.microsoft.com/office/drawing/2014/main" id="{790D24B0-230B-490A-9F04-F2C667E65336}"/>
              </a:ext>
            </a:extLst>
          </p:cNvPr>
          <p:cNvCxnSpPr>
            <a:cxnSpLocks/>
          </p:cNvCxnSpPr>
          <p:nvPr/>
        </p:nvCxnSpPr>
        <p:spPr>
          <a:xfrm flipH="1" flipV="1">
            <a:off x="1410619" y="3284932"/>
            <a:ext cx="1180181" cy="1485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uora nuoliyhdysviiva 61">
            <a:extLst>
              <a:ext uri="{FF2B5EF4-FFF2-40B4-BE49-F238E27FC236}">
                <a16:creationId xmlns:a16="http://schemas.microsoft.com/office/drawing/2014/main" id="{CADC7D6D-ED06-4E80-B843-FD5C299515FA}"/>
              </a:ext>
            </a:extLst>
          </p:cNvPr>
          <p:cNvCxnSpPr>
            <a:cxnSpLocks/>
          </p:cNvCxnSpPr>
          <p:nvPr/>
        </p:nvCxnSpPr>
        <p:spPr>
          <a:xfrm flipH="1">
            <a:off x="3794760" y="3284932"/>
            <a:ext cx="1169436" cy="1485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iruutu 76">
            <a:extLst>
              <a:ext uri="{FF2B5EF4-FFF2-40B4-BE49-F238E27FC236}">
                <a16:creationId xmlns:a16="http://schemas.microsoft.com/office/drawing/2014/main" id="{A1FD7FBC-F37C-4874-913C-9A9732718146}"/>
              </a:ext>
            </a:extLst>
          </p:cNvPr>
          <p:cNvSpPr txBox="1"/>
          <p:nvPr/>
        </p:nvSpPr>
        <p:spPr>
          <a:xfrm>
            <a:off x="7277100" y="1911597"/>
            <a:ext cx="4755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formal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agreement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between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fi-FI" sz="2400" b="1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b="1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b="1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deployment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R&amp;D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endParaRPr lang="fi-FI" sz="2400" dirty="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Tekstiruutu 78">
            <a:extLst>
              <a:ext uri="{FF2B5EF4-FFF2-40B4-BE49-F238E27FC236}">
                <a16:creationId xmlns:a16="http://schemas.microsoft.com/office/drawing/2014/main" id="{DAFD1B3E-0E21-4FF5-ACAA-B184B2A6E116}"/>
              </a:ext>
            </a:extLst>
          </p:cNvPr>
          <p:cNvSpPr txBox="1"/>
          <p:nvPr/>
        </p:nvSpPr>
        <p:spPr>
          <a:xfrm>
            <a:off x="7277100" y="3159919"/>
            <a:ext cx="4755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region’s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stakeholders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engaged</a:t>
            </a:r>
            <a:endParaRPr lang="fi-FI" sz="2400" dirty="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Tekstiruutu 80">
            <a:extLst>
              <a:ext uri="{FF2B5EF4-FFF2-40B4-BE49-F238E27FC236}">
                <a16:creationId xmlns:a16="http://schemas.microsoft.com/office/drawing/2014/main" id="{E42120EA-ED49-4BDC-A76F-5F00C5C1DD1A}"/>
              </a:ext>
            </a:extLst>
          </p:cNvPr>
          <p:cNvSpPr txBox="1"/>
          <p:nvPr/>
        </p:nvSpPr>
        <p:spPr>
          <a:xfrm>
            <a:off x="7277100" y="3990916"/>
            <a:ext cx="6249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arena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          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significant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dirty="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funding</a:t>
            </a:r>
            <a:r>
              <a:rPr lang="fi-FI" sz="2400" dirty="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0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5" grpId="0"/>
      <p:bldP spid="77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32BCF6-72F2-43A9-93EC-C0FB69F27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7A9933E-6FB4-4D81-8196-83E5D85E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501" y="719435"/>
            <a:ext cx="6737961" cy="202414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Wide technological stack in your service</a:t>
            </a:r>
            <a:endParaRPr lang="fi-FI" sz="8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D0610A-E4C9-4912-9115-6EAAFB57F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221" y="2901806"/>
            <a:ext cx="375285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5G/6G/Connectivity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Datacenter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Processor Development/</a:t>
            </a:r>
            <a:b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Printed Electronics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4.0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Automotive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fi-FI" sz="1600" spc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44199A3-E7F6-4A9B-8024-A73598918022}"/>
              </a:ext>
            </a:extLst>
          </p:cNvPr>
          <p:cNvSpPr txBox="1"/>
          <p:nvPr/>
        </p:nvSpPr>
        <p:spPr>
          <a:xfrm>
            <a:off x="8094081" y="2532474"/>
            <a:ext cx="6096000" cy="3739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Green ICT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Tech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Machine Vision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Networks </a:t>
            </a:r>
          </a:p>
          <a:p>
            <a:pPr>
              <a:lnSpc>
                <a:spcPct val="150000"/>
              </a:lnSpc>
            </a:pPr>
            <a:r>
              <a:rPr lang="fi-FI" sz="1600" spc="3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Robotics</a:t>
            </a: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Software </a:t>
            </a:r>
            <a:r>
              <a:rPr lang="fi-FI" sz="1600" spc="3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Metaverse</a:t>
            </a: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Web 3.0 </a:t>
            </a:r>
          </a:p>
          <a:p>
            <a:pPr>
              <a:lnSpc>
                <a:spcPct val="150000"/>
              </a:lnSpc>
            </a:pPr>
            <a:r>
              <a:rPr lang="fi-FI" sz="1600" spc="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Consulting &amp; Services</a:t>
            </a:r>
          </a:p>
          <a:p>
            <a:pPr>
              <a:lnSpc>
                <a:spcPct val="150000"/>
              </a:lnSpc>
            </a:pPr>
            <a:endParaRPr lang="fi-FI" sz="1600" spc="3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60DBCDE-45FF-410A-8511-D7354F13F98D}"/>
              </a:ext>
            </a:extLst>
          </p:cNvPr>
          <p:cNvSpPr txBox="1"/>
          <p:nvPr/>
        </p:nvSpPr>
        <p:spPr>
          <a:xfrm>
            <a:off x="4793756" y="2901806"/>
            <a:ext cx="2889712" cy="300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Cyber Security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AI/ML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Blockchain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Electronics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Embedded Systems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Manufacturing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Machines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21316D7-2E95-4B8D-8C94-319A3B1E0A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514893" y="3706805"/>
            <a:ext cx="6417484" cy="58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4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929419C1-64CB-433A-A849-2C14AFFCBB96">
            <a:extLst>
              <a:ext uri="{FF2B5EF4-FFF2-40B4-BE49-F238E27FC236}">
                <a16:creationId xmlns:a16="http://schemas.microsoft.com/office/drawing/2014/main" id="{3B80F04A-AFC1-4339-ABD7-65D409FFC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2" t="28109" r="91" b="23634"/>
          <a:stretch/>
        </p:blipFill>
        <p:spPr bwMode="auto">
          <a:xfrm>
            <a:off x="-1" y="3510706"/>
            <a:ext cx="7439891" cy="33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EDEBF4E-9162-48FE-8E1F-1A6736F88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3" t="-406" r="-929" b="406"/>
          <a:stretch/>
        </p:blipFill>
        <p:spPr>
          <a:xfrm>
            <a:off x="5661014" y="3840944"/>
            <a:ext cx="6645926" cy="368518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2C1EB37-58CB-40F8-9A13-2B144B1EF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1848" r="2191" b="12065"/>
          <a:stretch/>
        </p:blipFill>
        <p:spPr>
          <a:xfrm>
            <a:off x="0" y="-37777"/>
            <a:ext cx="6133716" cy="3070222"/>
          </a:xfrm>
          <a:prstGeom prst="rect">
            <a:avLst/>
          </a:prstGeom>
        </p:spPr>
      </p:pic>
      <p:pic>
        <p:nvPicPr>
          <p:cNvPr id="9" name="Kuva 8" descr="Kuva, joka sisältää kohteen luonto, kaupunki, ranta, moottoritie&#10;&#10;Kuvaus luotu automaattisesti">
            <a:extLst>
              <a:ext uri="{FF2B5EF4-FFF2-40B4-BE49-F238E27FC236}">
                <a16:creationId xmlns:a16="http://schemas.microsoft.com/office/drawing/2014/main" id="{4F79D68A-2AE0-496F-85DA-C885C797E1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840"/>
          <a:stretch/>
        </p:blipFill>
        <p:spPr>
          <a:xfrm>
            <a:off x="7135423" y="-37777"/>
            <a:ext cx="5056578" cy="304055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823E251-7DB7-E5F8-7C10-A1D59BFC81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15" t="3689" r="9180" b="34583"/>
          <a:stretch/>
        </p:blipFill>
        <p:spPr>
          <a:xfrm>
            <a:off x="4896182" y="-39077"/>
            <a:ext cx="4830952" cy="3007437"/>
          </a:xfrm>
          <a:prstGeom prst="parallelogram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E0A583BD-18E8-4EF4-9FDA-17DCE9E25314}"/>
              </a:ext>
            </a:extLst>
          </p:cNvPr>
          <p:cNvSpPr/>
          <p:nvPr/>
        </p:nvSpPr>
        <p:spPr>
          <a:xfrm>
            <a:off x="0" y="-37776"/>
            <a:ext cx="12192000" cy="6909632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  <a:alpha val="57000"/>
                </a:srgbClr>
              </a:gs>
              <a:gs pos="50000">
                <a:srgbClr val="1D0862">
                  <a:shade val="67500"/>
                  <a:satMod val="115000"/>
                  <a:alpha val="26000"/>
                </a:srgbClr>
              </a:gs>
              <a:gs pos="100000">
                <a:srgbClr val="1D0862">
                  <a:shade val="100000"/>
                  <a:satMod val="115000"/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D65D01A-3382-46DB-840A-00CDCEC8B110}"/>
              </a:ext>
            </a:extLst>
          </p:cNvPr>
          <p:cNvSpPr txBox="1"/>
          <p:nvPr/>
        </p:nvSpPr>
        <p:spPr>
          <a:xfrm>
            <a:off x="1237690" y="4970960"/>
            <a:ext cx="419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</a:tabLst>
              <a:defRPr/>
            </a:pPr>
            <a:r>
              <a:rPr lang="fi-FI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</a:t>
            </a:r>
            <a:r>
              <a:rPr kumimoji="0" lang="fi-FI" sz="2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1D0865"/>
                </a:highlight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RADIOPARK	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E9D9E2E-898D-4EA0-9DBD-5FC59DB9CAA7}"/>
              </a:ext>
            </a:extLst>
          </p:cNvPr>
          <p:cNvSpPr txBox="1"/>
          <p:nvPr/>
        </p:nvSpPr>
        <p:spPr>
          <a:xfrm>
            <a:off x="6873628" y="1114226"/>
            <a:ext cx="4590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  <a:tab pos="1971675" algn="l"/>
              </a:tabLst>
              <a:defRPr/>
            </a:pP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HOSPITAL </a:t>
            </a:r>
            <a:b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OF THE FUTURE  </a:t>
            </a:r>
            <a:endParaRPr kumimoji="0" lang="fi-FI" sz="28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highlight>
                <a:srgbClr val="1D0865"/>
              </a:highlight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74ABCA9-0026-4BC6-849E-FA8EC0A8E5BF}"/>
              </a:ext>
            </a:extLst>
          </p:cNvPr>
          <p:cNvSpPr txBox="1"/>
          <p:nvPr/>
        </p:nvSpPr>
        <p:spPr>
          <a:xfrm>
            <a:off x="7669771" y="4970960"/>
            <a:ext cx="7119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7313" algn="l"/>
              </a:tabLst>
              <a:defRPr/>
            </a:pP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FULL STACK IoT</a:t>
            </a:r>
          </a:p>
          <a:p>
            <a:pPr>
              <a:tabLst>
                <a:tab pos="87313" algn="l"/>
              </a:tabLst>
              <a:defRPr/>
            </a:pPr>
            <a:r>
              <a:rPr lang="en-US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LOCATION</a:t>
            </a:r>
            <a:endParaRPr lang="fi-FI" sz="2800" spc="300" dirty="0">
              <a:solidFill>
                <a:schemeClr val="bg1"/>
              </a:solidFill>
              <a:highlight>
                <a:srgbClr val="1D0865"/>
              </a:highlight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46100" dir="2700000" algn="tl">
                  <a:srgbClr val="000000"/>
                </a:outerShdw>
              </a:effectLst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B566996A-A5F3-4BEB-9A68-7AB0BF4DB686}"/>
              </a:ext>
            </a:extLst>
          </p:cNvPr>
          <p:cNvSpPr/>
          <p:nvPr/>
        </p:nvSpPr>
        <p:spPr>
          <a:xfrm>
            <a:off x="0" y="2969304"/>
            <a:ext cx="12192000" cy="899904"/>
          </a:xfrm>
          <a:prstGeom prst="rect">
            <a:avLst/>
          </a:prstGeom>
          <a:solidFill>
            <a:srgbClr val="1D0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1FDC64A5-89DF-4F13-A00C-470B1236B459}"/>
              </a:ext>
            </a:extLst>
          </p:cNvPr>
          <p:cNvSpPr txBox="1">
            <a:spLocks/>
          </p:cNvSpPr>
          <p:nvPr/>
        </p:nvSpPr>
        <p:spPr>
          <a:xfrm>
            <a:off x="775289" y="2396384"/>
            <a:ext cx="107697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Innovations and global level initiatives</a:t>
            </a:r>
            <a:endParaRPr lang="fi-FI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4F8854-5F15-4AA8-8761-AAB45208A3F5}"/>
              </a:ext>
            </a:extLst>
          </p:cNvPr>
          <p:cNvSpPr txBox="1"/>
          <p:nvPr/>
        </p:nvSpPr>
        <p:spPr>
          <a:xfrm>
            <a:off x="1237690" y="1114226"/>
            <a:ext cx="419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</a:tabLst>
              <a:defRPr/>
            </a:pPr>
            <a:r>
              <a:rPr lang="fi-FI" sz="2800" spc="300" dirty="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NOKIA CAMPUS</a:t>
            </a:r>
            <a:r>
              <a:rPr kumimoji="0" lang="fi-FI" sz="2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1D0865"/>
                </a:highlight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320632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EFD1C1E-9AC8-27BA-8E33-A0F6A9CB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833229" y="-1837643"/>
            <a:ext cx="6257925" cy="574357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5395" y="1171307"/>
            <a:ext cx="10824031" cy="8476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fi-FI" sz="4800">
                <a:solidFill>
                  <a:prstClr val="white"/>
                </a:solidFill>
                <a:latin typeface="Segoe UI Black"/>
                <a:ea typeface="Segoe UI Black"/>
                <a:cs typeface="Times New Roman"/>
              </a:rPr>
              <a:t>NATO DIANA 6G TEST CENTRE IN OULU</a:t>
            </a:r>
            <a:endParaRPr lang="fi-FI" sz="480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fi-FI" sz="4800" b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F3C68-E4E8-6DBD-A7C4-9D0FDEB02639}"/>
              </a:ext>
            </a:extLst>
          </p:cNvPr>
          <p:cNvSpPr txBox="1"/>
          <p:nvPr/>
        </p:nvSpPr>
        <p:spPr>
          <a:xfrm>
            <a:off x="1045438" y="2176064"/>
            <a:ext cx="9685932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DIANA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 -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the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Defence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 Innovation Accelerator for the North Atlantic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öhne"/>
              <a:cs typeface="Söhne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The University of Oulu, in cooperation with the VTT Research Center, hosts a 6G-technology-focused test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centre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Söhne"/>
                <a:cs typeface="Söhne"/>
              </a:rPr>
              <a:t> for NATO DIANA.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The physical test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centre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 is located at the University of Oulu, while VTT offers business accelerator.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Calibri"/>
              <a:cs typeface="Calibri"/>
            </a:endParaRPr>
          </a:p>
        </p:txBody>
      </p:sp>
      <p:pic>
        <p:nvPicPr>
          <p:cNvPr id="22" name="Picture 21" descr="VTT - Technical Research Centre of Finland - DRIVEMODE">
            <a:extLst>
              <a:ext uri="{FF2B5EF4-FFF2-40B4-BE49-F238E27FC236}">
                <a16:creationId xmlns:a16="http://schemas.microsoft.com/office/drawing/2014/main" id="{E5B39BB8-5403-A144-80B7-52AD07AE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496" y="5886901"/>
            <a:ext cx="1146632" cy="708480"/>
          </a:xfrm>
          <a:prstGeom prst="rect">
            <a:avLst/>
          </a:prstGeom>
        </p:spPr>
      </p:pic>
      <p:pic>
        <p:nvPicPr>
          <p:cNvPr id="25" name="Picture 24" descr="University of Oulu - Study International">
            <a:extLst>
              <a:ext uri="{FF2B5EF4-FFF2-40B4-BE49-F238E27FC236}">
                <a16:creationId xmlns:a16="http://schemas.microsoft.com/office/drawing/2014/main" id="{42EA6E3E-A347-0D8E-5700-D92D50AC7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72" y="5883273"/>
            <a:ext cx="1074058" cy="691546"/>
          </a:xfrm>
          <a:prstGeom prst="rect">
            <a:avLst/>
          </a:prstGeom>
        </p:spPr>
      </p:pic>
      <p:pic>
        <p:nvPicPr>
          <p:cNvPr id="30" name="Kuva 26">
            <a:extLst>
              <a:ext uri="{FF2B5EF4-FFF2-40B4-BE49-F238E27FC236}">
                <a16:creationId xmlns:a16="http://schemas.microsoft.com/office/drawing/2014/main" id="{556123F8-8749-72EF-B487-DBB5ADB67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92" y="5888227"/>
            <a:ext cx="1458808" cy="7036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962E7E-8BA7-1474-0B1B-55455021D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237" y="5791512"/>
            <a:ext cx="677336" cy="802498"/>
          </a:xfrm>
          <a:prstGeom prst="rect">
            <a:avLst/>
          </a:prstGeom>
        </p:spPr>
      </p:pic>
      <p:pic>
        <p:nvPicPr>
          <p:cNvPr id="42" name="Graphic 41" descr="SiteName">
            <a:extLst>
              <a:ext uri="{FF2B5EF4-FFF2-40B4-BE49-F238E27FC236}">
                <a16:creationId xmlns:a16="http://schemas.microsoft.com/office/drawing/2014/main" id="{41DCFCC0-B437-0CED-7D0D-500A1C5A8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27" y="4480531"/>
            <a:ext cx="2457449" cy="20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684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536</Words>
  <Application>Microsoft Office PowerPoint</Application>
  <PresentationFormat>Widescreen</PresentationFormat>
  <Paragraphs>124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Segoe UI</vt:lpstr>
      <vt:lpstr>Segoe UI Black</vt:lpstr>
      <vt:lpstr>Segoe UI Light</vt:lpstr>
      <vt:lpstr>Office-teema</vt:lpstr>
      <vt:lpstr>1_Office-teema</vt:lpstr>
      <vt:lpstr>2_Office-teema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Oulu Innovation Alliance - OIA</vt:lpstr>
      <vt:lpstr>Wide technological stack in your service</vt:lpstr>
      <vt:lpstr>PowerPoint Presentation</vt:lpstr>
      <vt:lpstr>NATO DIANA 6G TEST CENTRE IN OULU </vt:lpstr>
      <vt:lpstr>The Talent</vt:lpstr>
      <vt:lpstr>Oulu welcomes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Karppinen Anna</dc:creator>
  <cp:lastModifiedBy>Toro Rana</cp:lastModifiedBy>
  <cp:revision>10</cp:revision>
  <dcterms:created xsi:type="dcterms:W3CDTF">2022-06-15T11:28:30Z</dcterms:created>
  <dcterms:modified xsi:type="dcterms:W3CDTF">2024-03-25T14:47:01Z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2022-06-15T11:28:30Z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ee97b24c-a3a7-4b6c-b19d-2fafce4821eb</vt:lpwstr>
  </property>
  <property fmtid="{D5CDD505-2E9C-101B-9397-08002B2CF9AE}" pid="8" name="MSIP_Label_e7f2b28d-54cf-44b6-aad9-6a2b7fb652a6_ContentBits">
    <vt:lpwstr>0</vt:lpwstr>
  </property>
</Properties>
</file>