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7435" y="1028733"/>
            <a:ext cx="9345496" cy="756320"/>
          </a:xfrm>
          <a:noFill/>
        </p:spPr>
        <p:txBody>
          <a:bodyPr/>
          <a:lstStyle>
            <a:lvl1pPr>
              <a:defRPr b="1">
                <a:solidFill>
                  <a:srgbClr val="E10069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7435" y="1988840"/>
            <a:ext cx="10240680" cy="3790123"/>
          </a:xfrm>
        </p:spPr>
        <p:txBody>
          <a:bodyPr/>
          <a:lstStyle>
            <a:lvl1pPr>
              <a:defRPr>
                <a:latin typeface="Segoe UI" charset="0"/>
                <a:ea typeface="Segoe UI" charset="0"/>
                <a:cs typeface="Segoe UI" charset="0"/>
              </a:defRPr>
            </a:lvl1pPr>
            <a:lvl2pPr>
              <a:defRPr>
                <a:latin typeface="Segoe UI" charset="0"/>
                <a:ea typeface="Segoe UI" charset="0"/>
                <a:cs typeface="Segoe UI" charset="0"/>
              </a:defRPr>
            </a:lvl2pPr>
            <a:lvl3pPr>
              <a:defRPr>
                <a:latin typeface="Segoe UI" charset="0"/>
                <a:ea typeface="Segoe UI" charset="0"/>
                <a:cs typeface="Segoe UI" charset="0"/>
              </a:defRPr>
            </a:lvl3pPr>
            <a:lvl4pPr>
              <a:defRPr>
                <a:latin typeface="Segoe UI" charset="0"/>
                <a:ea typeface="Segoe UI" charset="0"/>
                <a:cs typeface="Segoe UI" charset="0"/>
              </a:defRPr>
            </a:lvl4pPr>
            <a:lvl5pPr>
              <a:defRPr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34071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7435" y="1028733"/>
            <a:ext cx="10346373" cy="756320"/>
          </a:xfrm>
        </p:spPr>
        <p:txBody>
          <a:bodyPr/>
          <a:lstStyle>
            <a:lvl1pPr>
              <a:defRPr b="1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07435" y="1988840"/>
            <a:ext cx="5077387" cy="3840427"/>
          </a:xfrm>
        </p:spPr>
        <p:txBody>
          <a:bodyPr/>
          <a:lstStyle>
            <a:lvl1pPr>
              <a:defRPr sz="2800">
                <a:latin typeface="Segoe UI" charset="0"/>
                <a:ea typeface="Segoe UI" charset="0"/>
                <a:cs typeface="Segoe UI" charset="0"/>
              </a:defRPr>
            </a:lvl1pPr>
            <a:lvl2pPr>
              <a:defRPr sz="2400">
                <a:latin typeface="Segoe UI" charset="0"/>
                <a:ea typeface="Segoe UI" charset="0"/>
                <a:cs typeface="Segoe UI" charset="0"/>
              </a:defRPr>
            </a:lvl2pPr>
            <a:lvl3pPr>
              <a:defRPr sz="2000">
                <a:latin typeface="Segoe UI" charset="0"/>
                <a:ea typeface="Segoe UI" charset="0"/>
                <a:cs typeface="Segoe UI" charset="0"/>
              </a:defRPr>
            </a:lvl3pPr>
            <a:lvl4pPr>
              <a:defRPr sz="1800">
                <a:latin typeface="Segoe UI" charset="0"/>
                <a:ea typeface="Segoe UI" charset="0"/>
                <a:cs typeface="Segoe UI" charset="0"/>
              </a:defRPr>
            </a:lvl4pPr>
            <a:lvl5pPr>
              <a:defRPr sz="1800">
                <a:latin typeface="Segoe UI" charset="0"/>
                <a:ea typeface="Segoe UI" charset="0"/>
                <a:cs typeface="Segoe U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76421" y="1988840"/>
            <a:ext cx="5077387" cy="3840427"/>
          </a:xfrm>
        </p:spPr>
        <p:txBody>
          <a:bodyPr/>
          <a:lstStyle>
            <a:lvl1pPr>
              <a:defRPr sz="2800">
                <a:latin typeface="Segoe UI" charset="0"/>
                <a:ea typeface="Segoe UI" charset="0"/>
                <a:cs typeface="Segoe UI" charset="0"/>
              </a:defRPr>
            </a:lvl1pPr>
            <a:lvl2pPr>
              <a:defRPr sz="2400">
                <a:latin typeface="Segoe UI" charset="0"/>
                <a:ea typeface="Segoe UI" charset="0"/>
                <a:cs typeface="Segoe UI" charset="0"/>
              </a:defRPr>
            </a:lvl2pPr>
            <a:lvl3pPr>
              <a:defRPr sz="2000">
                <a:latin typeface="Segoe UI" charset="0"/>
                <a:ea typeface="Segoe UI" charset="0"/>
                <a:cs typeface="Segoe UI" charset="0"/>
              </a:defRPr>
            </a:lvl3pPr>
            <a:lvl4pPr>
              <a:defRPr sz="1800">
                <a:latin typeface="Segoe UI" charset="0"/>
                <a:ea typeface="Segoe UI" charset="0"/>
                <a:cs typeface="Segoe UI" charset="0"/>
              </a:defRPr>
            </a:lvl4pPr>
            <a:lvl5pPr>
              <a:defRPr sz="1800">
                <a:latin typeface="Segoe UI" charset="0"/>
                <a:ea typeface="Segoe UI" charset="0"/>
                <a:cs typeface="Segoe UI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7064073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4593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07435" y="1028733"/>
            <a:ext cx="4188223" cy="677300"/>
          </a:xfrm>
        </p:spPr>
        <p:txBody>
          <a:bodyPr anchor="b"/>
          <a:lstStyle>
            <a:lvl1pPr algn="l">
              <a:defRPr sz="2000" b="1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27915" y="1028733"/>
            <a:ext cx="6048672" cy="4755835"/>
          </a:xfrm>
        </p:spPr>
        <p:txBody>
          <a:bodyPr/>
          <a:lstStyle>
            <a:lvl1pPr>
              <a:defRPr sz="3200">
                <a:latin typeface="Segoe UI" charset="0"/>
                <a:ea typeface="Segoe UI" charset="0"/>
                <a:cs typeface="Segoe UI" charset="0"/>
              </a:defRPr>
            </a:lvl1pPr>
            <a:lvl2pPr>
              <a:defRPr sz="2800">
                <a:latin typeface="Segoe UI" charset="0"/>
                <a:ea typeface="Segoe UI" charset="0"/>
                <a:cs typeface="Segoe UI" charset="0"/>
              </a:defRPr>
            </a:lvl2pPr>
            <a:lvl3pPr>
              <a:defRPr sz="2400">
                <a:latin typeface="Segoe UI" charset="0"/>
                <a:ea typeface="Segoe UI" charset="0"/>
                <a:cs typeface="Segoe UI" charset="0"/>
              </a:defRPr>
            </a:lvl3pPr>
            <a:lvl4pPr>
              <a:defRPr sz="2000">
                <a:latin typeface="Segoe UI" charset="0"/>
                <a:ea typeface="Segoe UI" charset="0"/>
                <a:cs typeface="Segoe UI" charset="0"/>
              </a:defRPr>
            </a:lvl4pPr>
            <a:lvl5pPr>
              <a:defRPr sz="2000">
                <a:latin typeface="Segoe UI" charset="0"/>
                <a:ea typeface="Segoe UI" charset="0"/>
                <a:cs typeface="Segoe UI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07435" y="1892829"/>
            <a:ext cx="4188223" cy="3891739"/>
          </a:xfrm>
        </p:spPr>
        <p:txBody>
          <a:bodyPr/>
          <a:lstStyle>
            <a:lvl1pPr marL="0" indent="0">
              <a:buNone/>
              <a:defRPr sz="1400">
                <a:latin typeface="Segoe UI" charset="0"/>
                <a:ea typeface="Segoe UI" charset="0"/>
                <a:cs typeface="Segoe UI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242596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685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669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07435" y="1028733"/>
            <a:ext cx="10465163" cy="7563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07435" y="1988840"/>
            <a:ext cx="10465163" cy="3729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375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fade/>
  </p:transition>
  <p:txStyles>
    <p:titleStyle>
      <a:lvl1pPr algn="l" defTabSz="914377" rtl="0" eaLnBrk="1" latinLnBrk="0" hangingPunct="1">
        <a:spcBef>
          <a:spcPct val="0"/>
        </a:spcBef>
        <a:buNone/>
        <a:defRPr sz="3200" b="1" i="0" kern="1200">
          <a:solidFill>
            <a:srgbClr val="E10069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Clr>
          <a:srgbClr val="E1006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742932" indent="-285744" algn="l" defTabSz="914377" rtl="0" eaLnBrk="1" latinLnBrk="0" hangingPunct="1">
        <a:spcBef>
          <a:spcPct val="20000"/>
        </a:spcBef>
        <a:buClr>
          <a:srgbClr val="E10069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1142971" indent="-228594" algn="l" defTabSz="914377" rtl="0" eaLnBrk="1" latinLnBrk="0" hangingPunct="1">
        <a:spcBef>
          <a:spcPct val="20000"/>
        </a:spcBef>
        <a:buClr>
          <a:srgbClr val="E1006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1600160" indent="-228594" algn="l" defTabSz="914377" rtl="0" eaLnBrk="1" latinLnBrk="0" hangingPunct="1">
        <a:spcBef>
          <a:spcPct val="20000"/>
        </a:spcBef>
        <a:buClr>
          <a:srgbClr val="E1006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2057349" indent="-228594" algn="l" defTabSz="914377" rtl="0" eaLnBrk="1" latinLnBrk="0" hangingPunct="1">
        <a:spcBef>
          <a:spcPct val="20000"/>
        </a:spcBef>
        <a:buClr>
          <a:srgbClr val="E10069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Ryhmä 33">
            <a:extLst>
              <a:ext uri="{FF2B5EF4-FFF2-40B4-BE49-F238E27FC236}">
                <a16:creationId xmlns:a16="http://schemas.microsoft.com/office/drawing/2014/main" id="{0ACC6C4A-5E05-20E1-37DD-321FA69FFFE7}"/>
              </a:ext>
            </a:extLst>
          </p:cNvPr>
          <p:cNvGrpSpPr/>
          <p:nvPr/>
        </p:nvGrpSpPr>
        <p:grpSpPr>
          <a:xfrm>
            <a:off x="-304802" y="0"/>
            <a:ext cx="13810068" cy="10070188"/>
            <a:chOff x="-304802" y="0"/>
            <a:chExt cx="13810068" cy="10070188"/>
          </a:xfrm>
        </p:grpSpPr>
        <p:pic>
          <p:nvPicPr>
            <p:cNvPr id="24" name="Kuva 23" descr="Kuva, joka sisältää kohteen henkilö, näkymä, lava, poseeraaminen&#10;&#10;Kuvaus luotu automaattisesti">
              <a:extLst>
                <a:ext uri="{FF2B5EF4-FFF2-40B4-BE49-F238E27FC236}">
                  <a16:creationId xmlns:a16="http://schemas.microsoft.com/office/drawing/2014/main" id="{C48CC851-4DFA-105D-52A0-F94078806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93"/>
            <a:stretch/>
          </p:blipFill>
          <p:spPr>
            <a:xfrm>
              <a:off x="-1" y="0"/>
              <a:ext cx="8413299" cy="6858000"/>
            </a:xfrm>
            <a:prstGeom prst="rect">
              <a:avLst/>
            </a:prstGeom>
          </p:spPr>
        </p:pic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8A0F0306-129F-2A6D-A1A1-539989CB0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304802" y="0"/>
              <a:ext cx="12496801" cy="6858000"/>
            </a:xfrm>
            <a:prstGeom prst="rect">
              <a:avLst/>
            </a:prstGeom>
            <a:gradFill flip="none" rotWithShape="1">
              <a:gsLst>
                <a:gs pos="0">
                  <a:srgbClr val="1D0862">
                    <a:shade val="30000"/>
                    <a:satMod val="115000"/>
                  </a:srgbClr>
                </a:gs>
                <a:gs pos="50000">
                  <a:srgbClr val="1D0862">
                    <a:shade val="67500"/>
                    <a:satMod val="115000"/>
                  </a:srgbClr>
                </a:gs>
                <a:gs pos="100000">
                  <a:srgbClr val="1D0862">
                    <a:shade val="100000"/>
                    <a:satMod val="115000"/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0E79D532-374C-C3C1-6F65-DA2AEAA4B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3339">
              <a:off x="4948621" y="2215627"/>
              <a:ext cx="8556645" cy="7854561"/>
            </a:xfrm>
            <a:prstGeom prst="rect">
              <a:avLst/>
            </a:prstGeom>
          </p:spPr>
        </p:pic>
      </p:grp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0CE353DB-5B4B-DB23-E853-97FC7178B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92" y="5541687"/>
            <a:ext cx="3251223" cy="631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Read </a:t>
            </a:r>
            <a:r>
              <a:rPr lang="fi-FI" sz="1800" dirty="0" err="1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more</a:t>
            </a:r>
            <a:r>
              <a:rPr lang="fi-FI" sz="1800" dirty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at ictoulu.fi</a:t>
            </a:r>
            <a:endParaRPr lang="fi-FI" sz="1800" dirty="0">
              <a:effectLst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4389BF4C-059F-57D5-A7D0-7FCDEB976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2" y="4352131"/>
            <a:ext cx="1458808" cy="703660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292DF8F2-EDEB-0186-FB35-551775E6A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57" y="5634810"/>
            <a:ext cx="225958" cy="186524"/>
          </a:xfrm>
          <a:prstGeom prst="rect">
            <a:avLst/>
          </a:prstGeom>
        </p:spPr>
      </p:pic>
      <p:grpSp>
        <p:nvGrpSpPr>
          <p:cNvPr id="33" name="Ryhmä 32">
            <a:extLst>
              <a:ext uri="{FF2B5EF4-FFF2-40B4-BE49-F238E27FC236}">
                <a16:creationId xmlns:a16="http://schemas.microsoft.com/office/drawing/2014/main" id="{81DF1965-949B-80B6-59B4-1447E82FDA14}"/>
              </a:ext>
            </a:extLst>
          </p:cNvPr>
          <p:cNvGrpSpPr/>
          <p:nvPr/>
        </p:nvGrpSpPr>
        <p:grpSpPr>
          <a:xfrm>
            <a:off x="1297037" y="2732537"/>
            <a:ext cx="5835502" cy="2461993"/>
            <a:chOff x="1208507" y="2564357"/>
            <a:chExt cx="5835502" cy="2461993"/>
          </a:xfrm>
        </p:grpSpPr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C52AE9FE-67F0-3B3F-69C3-2E12AEADEA13}"/>
                </a:ext>
              </a:extLst>
            </p:cNvPr>
            <p:cNvSpPr txBox="1"/>
            <p:nvPr/>
          </p:nvSpPr>
          <p:spPr>
            <a:xfrm>
              <a:off x="1609751" y="4103020"/>
              <a:ext cx="265509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Times New Roman" panose="02020603050405020304" pitchFamily="18" charset="0"/>
                </a:rPr>
                <a:t>25 000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Times New Roman" panose="02020603050405020304" pitchFamily="18" charset="0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professionals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Times New Roman" panose="02020603050405020304" pitchFamily="18" charset="0"/>
                </a:rPr>
                <a:t> </a:t>
              </a:r>
              <a:endPara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BEDC775F-B113-D4DE-6097-DD724A55FF38}"/>
                </a:ext>
              </a:extLst>
            </p:cNvPr>
            <p:cNvSpPr txBox="1"/>
            <p:nvPr/>
          </p:nvSpPr>
          <p:spPr>
            <a:xfrm>
              <a:off x="1212034" y="4049447"/>
              <a:ext cx="30718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+</a:t>
              </a:r>
              <a:endPara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DA7B5CDC-1BCF-6B8A-2292-105A289893A3}"/>
                </a:ext>
              </a:extLst>
            </p:cNvPr>
            <p:cNvSpPr txBox="1"/>
            <p:nvPr/>
          </p:nvSpPr>
          <p:spPr>
            <a:xfrm>
              <a:off x="1591642" y="2612070"/>
              <a:ext cx="3341465" cy="1255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Times New Roman" panose="02020603050405020304" pitchFamily="18" charset="0"/>
                </a:rPr>
                <a:t>1 000</a:t>
              </a:r>
              <a:b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Times New Roman" panose="02020603050405020304" pitchFamily="18" charset="0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tech 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companies</a:t>
              </a:r>
              <a:endPara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1F4B5F85-21E8-058A-6C1E-3E3B12A31546}"/>
                </a:ext>
              </a:extLst>
            </p:cNvPr>
            <p:cNvSpPr txBox="1"/>
            <p:nvPr/>
          </p:nvSpPr>
          <p:spPr>
            <a:xfrm>
              <a:off x="1208507" y="2564773"/>
              <a:ext cx="30718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+</a:t>
              </a:r>
              <a:endPara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54BC40BB-3FDE-629D-871E-1657912F7549}"/>
                </a:ext>
              </a:extLst>
            </p:cNvPr>
            <p:cNvSpPr txBox="1"/>
            <p:nvPr/>
          </p:nvSpPr>
          <p:spPr>
            <a:xfrm>
              <a:off x="3792787" y="2595240"/>
              <a:ext cx="3251222" cy="12557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Times New Roman" panose="02020603050405020304" pitchFamily="18" charset="0"/>
                </a:rPr>
                <a:t>1 000 </a:t>
              </a:r>
              <a:b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Black" panose="020B0A02040204020203" pitchFamily="34" charset="0"/>
                  <a:ea typeface="Segoe UI Black" panose="020B0A02040204020203" pitchFamily="34" charset="0"/>
                  <a:cs typeface="Times New Roman" panose="02020603050405020304" pitchFamily="18" charset="0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new talents 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annually </a:t>
              </a:r>
              <a:endPara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E99F07B4-83AA-0371-8C48-CC48B33CD04B}"/>
                </a:ext>
              </a:extLst>
            </p:cNvPr>
            <p:cNvSpPr txBox="1"/>
            <p:nvPr/>
          </p:nvSpPr>
          <p:spPr>
            <a:xfrm>
              <a:off x="3422888" y="2564357"/>
              <a:ext cx="30718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 Black" panose="020B0A02040204020203" pitchFamily="34" charset="0"/>
                  <a:cs typeface="Segoe UI" panose="020B0502040204020203" pitchFamily="34" charset="0"/>
                </a:rPr>
                <a:t>+</a:t>
              </a:r>
              <a:endPara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59871" y="1110831"/>
            <a:ext cx="6917270" cy="12347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fi-FI" sz="4800" b="0" dirty="0" err="1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Oulu’s</a:t>
            </a:r>
            <a:br>
              <a:rPr lang="fi-FI" sz="4800" b="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fi-FI" sz="4800" b="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ICT </a:t>
            </a:r>
            <a:r>
              <a:rPr lang="fi-FI" sz="4800" b="0" dirty="0" err="1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sector</a:t>
            </a:r>
            <a:endParaRPr lang="fi-FI" sz="4800" b="0" dirty="0">
              <a:solidFill>
                <a:prstClr val="white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C36B694-AF63-40FC-8D2B-EA5AA42A7A8C}"/>
              </a:ext>
            </a:extLst>
          </p:cNvPr>
          <p:cNvSpPr txBox="1"/>
          <p:nvPr/>
        </p:nvSpPr>
        <p:spPr>
          <a:xfrm flipH="1">
            <a:off x="6079214" y="282458"/>
            <a:ext cx="5374851" cy="636308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171450" lvl="1" indent="-171450" defTabSz="121917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#1 in R&amp;D investments in Finland and </a:t>
            </a:r>
            <a:b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</a:b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among the top in the EU</a:t>
            </a:r>
          </a:p>
          <a:p>
            <a:pPr marL="171450" lvl="1" indent="-171450" defTabSz="121917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Pioneer in wireless core technology – </a:t>
            </a:r>
            <a:b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</a:b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huge legacy enabling technology development &amp; applications</a:t>
            </a:r>
          </a:p>
          <a:p>
            <a:pPr marL="171450" lvl="1" indent="-171450" defTabSz="121917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Ca. 30 tech domains with dedicated developer </a:t>
            </a:r>
            <a:r>
              <a:rPr lang="en-US" sz="1900" dirty="0" err="1">
                <a:solidFill>
                  <a:prstClr val="white"/>
                </a:solidFill>
                <a:latin typeface="Segoe UI" panose="020B0502040204020203" pitchFamily="34" charset="0"/>
              </a:rPr>
              <a:t>sme</a:t>
            </a: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 companies and IPR ownership, such as AI/ML, SoC, Edge AI, Green ICT, IMSE, Robotics, cyber sec. etc.</a:t>
            </a:r>
          </a:p>
          <a:p>
            <a:pPr marL="171450" lvl="1" indent="-171450" defTabSz="121917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Global level initiatives and projects, such as </a:t>
            </a:r>
            <a:r>
              <a:rPr lang="en-US" sz="1900" dirty="0" err="1">
                <a:solidFill>
                  <a:prstClr val="white"/>
                </a:solidFill>
                <a:latin typeface="Segoe UI" panose="020B0502040204020203" pitchFamily="34" charset="0"/>
              </a:rPr>
              <a:t>RadioPark</a:t>
            </a: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, Nokia Campus ecosystem development, Chips Fabless Design development initiative</a:t>
            </a:r>
          </a:p>
          <a:p>
            <a:pPr marL="171450" lvl="1" indent="-171450" defTabSz="121917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Good and developing availability of the talent: </a:t>
            </a:r>
            <a:b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</a:b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SW developers, architects, cloud migration specialists,  RFIC &amp; digital SoC </a:t>
            </a:r>
            <a:r>
              <a:rPr lang="en-US" sz="1900" dirty="0" err="1">
                <a:solidFill>
                  <a:prstClr val="white"/>
                </a:solidFill>
                <a:latin typeface="Segoe UI" panose="020B0502040204020203" pitchFamily="34" charset="0"/>
              </a:rPr>
              <a:t>devs</a:t>
            </a: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., Firmware </a:t>
            </a:r>
            <a:r>
              <a:rPr lang="en-US" sz="1900" dirty="0" err="1">
                <a:solidFill>
                  <a:prstClr val="white"/>
                </a:solidFill>
                <a:latin typeface="Segoe UI" panose="020B0502040204020203" pitchFamily="34" charset="0"/>
              </a:rPr>
              <a:t>devs</a:t>
            </a:r>
            <a:r>
              <a:rPr lang="en-US" sz="1900" dirty="0">
                <a:solidFill>
                  <a:prstClr val="white"/>
                </a:solidFill>
                <a:latin typeface="Segoe UI" panose="020B0502040204020203" pitchFamily="34" charset="0"/>
              </a:rPr>
              <a:t>., RF applications, IoT developers</a:t>
            </a:r>
          </a:p>
        </p:txBody>
      </p:sp>
    </p:spTree>
    <p:extLst>
      <p:ext uri="{BB962C8B-B14F-4D97-AF65-F5344CB8AC3E}">
        <p14:creationId xmlns:p14="http://schemas.microsoft.com/office/powerpoint/2010/main" val="42026681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O_PPT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150</Words>
  <Application>Microsoft Office PowerPoint</Application>
  <PresentationFormat>Laajakuva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Segoe UI</vt:lpstr>
      <vt:lpstr>Segoe UI Black</vt:lpstr>
      <vt:lpstr>BO_PPTpohja</vt:lpstr>
      <vt:lpstr>Oulu’s ICT sector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Tähtinen Jaana</dc:creator>
  <cp:lastModifiedBy>Leponiemi Jussi</cp:lastModifiedBy>
  <cp:revision>4</cp:revision>
  <dcterms:created xsi:type="dcterms:W3CDTF">2023-04-26T10:29:40Z</dcterms:created>
  <dcterms:modified xsi:type="dcterms:W3CDTF">2024-04-09T11:44:55Z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2023-04-26T10:29:40Z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ceea74cf-1f5c-43b3-acf6-6559450848b4</vt:lpwstr>
  </property>
  <property fmtid="{D5CDD505-2E9C-101B-9397-08002B2CF9AE}" pid="8" name="MSIP_Label_e7f2b28d-54cf-44b6-aad9-6a2b7fb652a6_ContentBits">
    <vt:lpwstr>0</vt:lpwstr>
  </property>
</Properties>
</file>