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93" r:id="rId5"/>
    <p:sldMasterId id="2147483735" r:id="rId6"/>
  </p:sldMasterIdLst>
  <p:notesMasterIdLst>
    <p:notesMasterId r:id="rId24"/>
  </p:notesMasterIdLst>
  <p:sldIdLst>
    <p:sldId id="2147375443" r:id="rId7"/>
    <p:sldId id="2147375444" r:id="rId8"/>
    <p:sldId id="2147375424" r:id="rId9"/>
    <p:sldId id="2147375426" r:id="rId10"/>
    <p:sldId id="2147375411" r:id="rId11"/>
    <p:sldId id="2147375453" r:id="rId12"/>
    <p:sldId id="2147375445" r:id="rId13"/>
    <p:sldId id="2147375406" r:id="rId14"/>
    <p:sldId id="2147375446" r:id="rId15"/>
    <p:sldId id="2147375447" r:id="rId16"/>
    <p:sldId id="2147375448" r:id="rId17"/>
    <p:sldId id="2147375449" r:id="rId18"/>
    <p:sldId id="2147375450" r:id="rId19"/>
    <p:sldId id="2147375451" r:id="rId20"/>
    <p:sldId id="2147375440" r:id="rId21"/>
    <p:sldId id="2147375423" r:id="rId22"/>
    <p:sldId id="2147375452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9A0A1988-D6A4-4075-A1C3-135CCA4EA20B}">
          <p14:sldIdLst>
            <p14:sldId id="2147375443"/>
            <p14:sldId id="2147375444"/>
            <p14:sldId id="2147375424"/>
            <p14:sldId id="2147375426"/>
            <p14:sldId id="2147375411"/>
            <p14:sldId id="2147375453"/>
            <p14:sldId id="2147375445"/>
            <p14:sldId id="2147375406"/>
            <p14:sldId id="2147375446"/>
            <p14:sldId id="2147375447"/>
            <p14:sldId id="2147375448"/>
            <p14:sldId id="2147375449"/>
            <p14:sldId id="2147375450"/>
            <p14:sldId id="2147375451"/>
            <p14:sldId id="2147375440"/>
            <p14:sldId id="2147375423"/>
            <p14:sldId id="21473754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48A"/>
    <a:srgbClr val="001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onen Marko" userId="8901138c-58e0-4e4b-9d9c-d859af7bf5fb" providerId="ADAL" clId="{D8E71DE3-EA02-4773-A9A3-2CB741E2C39A}"/>
    <pc:docChg chg="delSld modSection">
      <pc:chgData name="Sulonen Marko" userId="8901138c-58e0-4e4b-9d9c-d859af7bf5fb" providerId="ADAL" clId="{D8E71DE3-EA02-4773-A9A3-2CB741E2C39A}" dt="2023-01-16T10:57:04.038" v="0" actId="47"/>
      <pc:docMkLst>
        <pc:docMk/>
      </pc:docMkLst>
      <pc:sldChg chg="del">
        <pc:chgData name="Sulonen Marko" userId="8901138c-58e0-4e4b-9d9c-d859af7bf5fb" providerId="ADAL" clId="{D8E71DE3-EA02-4773-A9A3-2CB741E2C39A}" dt="2023-01-16T10:57:04.038" v="0" actId="47"/>
        <pc:sldMkLst>
          <pc:docMk/>
          <pc:sldMk cId="245615378" sldId="21473754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sulonen\OneDrive%20-%20Oulun%20kaupunki\Painatukset%20tms\Sekalaisia\Tulevaisuuskatsaus\Pohjoisen%20investoinn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4748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C3-4FB5-92BE-6CE1D6267D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C3-4FB5-92BE-6CE1D6267D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FC3-4FB5-92BE-6CE1D6267D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FC3-4FB5-92BE-6CE1D6267D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FC3-4FB5-92BE-6CE1D6267D15}"/>
              </c:ext>
            </c:extLst>
          </c:dPt>
          <c:dLbls>
            <c:delete val="1"/>
          </c:dLbls>
          <c:val>
            <c:numRef>
              <c:f>Taul1!$B$12:$F$12</c:f>
              <c:numCache>
                <c:formatCode>#\ ##0.0\ "€"</c:formatCode>
                <c:ptCount val="5"/>
                <c:pt idx="0">
                  <c:v>75</c:v>
                </c:pt>
                <c:pt idx="1">
                  <c:v>50</c:v>
                </c:pt>
                <c:pt idx="2">
                  <c:v>27</c:v>
                </c:pt>
                <c:pt idx="3">
                  <c:v>2.6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C3-4FB5-92BE-6CE1D6267D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D217F-855A-4769-AC48-841FBF6DF070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B6680-BDC5-434C-A68E-9607AC8A57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32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FF20300-910C-4B85-AA42-E72880F54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7D3177D-226E-4F51-8461-C96463FE4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863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459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403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74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49D7A-0A69-4F59-BCC4-957DA375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D2EC1E2-DB0B-40F7-B111-2D19F3F1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9934EFF-B326-49EE-A969-783C7585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4012B32-E411-4EAD-BF84-723B978E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4968599" cy="68131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801AFEE-A964-4E28-987D-7E67AACA7E0C}" type="datetimeFigureOut">
              <a:rPr lang="fi-FI" smtClean="0"/>
              <a:t>18.1.2023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5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74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61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738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52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AD2DAE3-4BA1-45ED-82CC-101039D8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AFEE-A964-4E28-987D-7E67AACA7E0C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62669C0-DB3B-4208-97D5-8AB5BAEF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8C8759-9DE8-4460-8F0F-F78BD332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ADB4-EA27-49B7-A6B0-208072DB8E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3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 - ilmakuv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5039884" y="-2186948"/>
            <a:ext cx="2112232" cy="12192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3236972"/>
            <a:ext cx="11041227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293089"/>
            <a:ext cx="11041227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04246" y="5253203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18.1.2023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7970684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 - ilmakuv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5039884" y="-2186948"/>
            <a:ext cx="2112232" cy="12192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3236972"/>
            <a:ext cx="11041227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293089"/>
            <a:ext cx="11041227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04246" y="5253203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18.1.2023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2583003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 - ilmakuv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5039884" y="-2186948"/>
            <a:ext cx="2112232" cy="12192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3236972"/>
            <a:ext cx="11041227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293089"/>
            <a:ext cx="11041227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04246" y="5253203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18.1.2023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646673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- ilmakuv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267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7" y="5349214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C52024B-D8DF-4BFC-9A9D-8F73C433B57C}" type="datetimeFigureOut">
              <a:rPr lang="fi-FI" smtClean="0"/>
              <a:pPr/>
              <a:t>18.1.2023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759882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- Ilmakuva ilta-aikaa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7" y="5349214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C52024B-D8DF-4BFC-9A9D-8F73C433B57C}" type="datetimeFigureOut">
              <a:rPr lang="fi-FI" smtClean="0"/>
              <a:pPr/>
              <a:t>18.1.2023</a:t>
            </a:fld>
            <a:endParaRPr lang="fi-FI" dirty="0"/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267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69677782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247375" cy="80682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0835" y="5208868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801AFEE-A964-4E28-987D-7E67AACA7E0C}" type="datetimeFigureOut">
              <a:rPr lang="fi-FI" smtClean="0"/>
              <a:t>18.1.2023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8E66262-E705-4A87-9635-D213A0D86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- keskustaa mereltä, talvi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7" y="5349214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C52024B-D8DF-4BFC-9A9D-8F73C433B57C}" type="datetimeFigureOut">
              <a:rPr lang="fi-FI" smtClean="0"/>
              <a:pPr/>
              <a:t>18.1.2023</a:t>
            </a:fld>
            <a:endParaRPr lang="fi-FI" dirty="0"/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267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913319737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- taustavä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 descr="Oulun logo ja visualisoitu brändilupaus (Oulu - Capital of Northern Scandinavia)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/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5413" y="2468893"/>
            <a:ext cx="10657184" cy="1824203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267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10657184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6" y="5349214"/>
            <a:ext cx="1064617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C52024B-D8DF-4BFC-9A9D-8F73C433B57C}" type="datetimeFigureOut">
              <a:rPr lang="fi-FI" smtClean="0"/>
              <a:pPr/>
              <a:t>18.1.2023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852827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8" y="3716867"/>
            <a:ext cx="2880783" cy="2688167"/>
          </a:xfrm>
        </p:spPr>
        <p:txBody>
          <a:bodyPr>
            <a:noAutofit/>
          </a:bodyPr>
          <a:lstStyle>
            <a:lvl1pPr>
              <a:defRPr sz="2667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667" b="1">
                <a:solidFill>
                  <a:schemeClr val="bg1"/>
                </a:solidFill>
                <a:latin typeface="+mn-lt"/>
              </a:defRPr>
            </a:lvl2pPr>
            <a:lvl3pPr>
              <a:defRPr sz="2667" b="1">
                <a:solidFill>
                  <a:schemeClr val="bg1"/>
                </a:solidFill>
                <a:latin typeface="+mn-lt"/>
              </a:defRPr>
            </a:lvl3pPr>
            <a:lvl4pPr>
              <a:defRPr sz="2667" b="1">
                <a:solidFill>
                  <a:schemeClr val="bg1"/>
                </a:solidFill>
                <a:latin typeface="+mn-lt"/>
              </a:defRPr>
            </a:lvl4pPr>
            <a:lvl5pPr>
              <a:defRPr sz="2667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2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054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8" y="3716867"/>
            <a:ext cx="2880783" cy="2688167"/>
          </a:xfrm>
        </p:spPr>
        <p:txBody>
          <a:bodyPr>
            <a:noAutofit/>
          </a:bodyPr>
          <a:lstStyle>
            <a:lvl1pPr>
              <a:defRPr sz="2667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667" b="1">
                <a:solidFill>
                  <a:schemeClr val="bg1"/>
                </a:solidFill>
                <a:latin typeface="+mn-lt"/>
              </a:defRPr>
            </a:lvl2pPr>
            <a:lvl3pPr>
              <a:defRPr sz="2667" b="1">
                <a:solidFill>
                  <a:schemeClr val="bg1"/>
                </a:solidFill>
                <a:latin typeface="+mn-lt"/>
              </a:defRPr>
            </a:lvl3pPr>
            <a:lvl4pPr>
              <a:defRPr sz="2667" b="1">
                <a:solidFill>
                  <a:schemeClr val="bg1"/>
                </a:solidFill>
                <a:latin typeface="+mn-lt"/>
              </a:defRPr>
            </a:lvl4pPr>
            <a:lvl5pPr>
              <a:defRPr sz="2667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2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549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8" y="3716867"/>
            <a:ext cx="2880783" cy="2688167"/>
          </a:xfrm>
        </p:spPr>
        <p:txBody>
          <a:bodyPr>
            <a:noAutofit/>
          </a:bodyPr>
          <a:lstStyle>
            <a:lvl1pPr>
              <a:defRPr sz="2667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667" b="1">
                <a:solidFill>
                  <a:schemeClr val="bg1"/>
                </a:solidFill>
                <a:latin typeface="+mn-lt"/>
              </a:defRPr>
            </a:lvl2pPr>
            <a:lvl3pPr>
              <a:defRPr sz="2667" b="1">
                <a:solidFill>
                  <a:schemeClr val="bg1"/>
                </a:solidFill>
                <a:latin typeface="+mn-lt"/>
              </a:defRPr>
            </a:lvl3pPr>
            <a:lvl4pPr>
              <a:defRPr sz="2667" b="1">
                <a:solidFill>
                  <a:schemeClr val="bg1"/>
                </a:solidFill>
                <a:latin typeface="+mn-lt"/>
              </a:defRPr>
            </a:lvl4pPr>
            <a:lvl5pPr>
              <a:defRPr sz="2667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2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96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2D4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8" y="3716867"/>
            <a:ext cx="2880783" cy="2688167"/>
          </a:xfrm>
        </p:spPr>
        <p:txBody>
          <a:bodyPr>
            <a:noAutofit/>
          </a:bodyPr>
          <a:lstStyle>
            <a:lvl1pPr>
              <a:defRPr sz="2667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667" b="1">
                <a:solidFill>
                  <a:schemeClr val="bg1"/>
                </a:solidFill>
                <a:latin typeface="+mn-lt"/>
              </a:defRPr>
            </a:lvl2pPr>
            <a:lvl3pPr>
              <a:defRPr sz="2667" b="1">
                <a:solidFill>
                  <a:schemeClr val="bg1"/>
                </a:solidFill>
                <a:latin typeface="+mn-lt"/>
              </a:defRPr>
            </a:lvl3pPr>
            <a:lvl4pPr>
              <a:defRPr sz="2667" b="1">
                <a:solidFill>
                  <a:schemeClr val="bg1"/>
                </a:solidFill>
                <a:latin typeface="+mn-lt"/>
              </a:defRPr>
            </a:lvl4pPr>
            <a:lvl5pPr>
              <a:defRPr sz="2667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2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836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D2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8" y="3716867"/>
            <a:ext cx="2880783" cy="2688167"/>
          </a:xfrm>
        </p:spPr>
        <p:txBody>
          <a:bodyPr>
            <a:noAutofit/>
          </a:bodyPr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667" b="1">
                <a:solidFill>
                  <a:schemeClr val="bg1"/>
                </a:solidFill>
                <a:latin typeface="+mn-lt"/>
              </a:defRPr>
            </a:lvl2pPr>
            <a:lvl3pPr>
              <a:defRPr sz="2667" b="1">
                <a:solidFill>
                  <a:schemeClr val="bg1"/>
                </a:solidFill>
                <a:latin typeface="+mn-lt"/>
              </a:defRPr>
            </a:lvl3pPr>
            <a:lvl4pPr>
              <a:defRPr sz="2667" b="1">
                <a:solidFill>
                  <a:schemeClr val="bg1"/>
                </a:solidFill>
                <a:latin typeface="+mn-lt"/>
              </a:defRPr>
            </a:lvl4pPr>
            <a:lvl5pPr>
              <a:defRPr sz="2667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2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065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9B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8" y="3716867"/>
            <a:ext cx="2880783" cy="2688167"/>
          </a:xfrm>
        </p:spPr>
        <p:txBody>
          <a:bodyPr>
            <a:noAutofit/>
          </a:bodyPr>
          <a:lstStyle>
            <a:lvl1pPr>
              <a:defRPr sz="2667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667" b="1">
                <a:solidFill>
                  <a:schemeClr val="bg1"/>
                </a:solidFill>
                <a:latin typeface="+mn-lt"/>
              </a:defRPr>
            </a:lvl2pPr>
            <a:lvl3pPr>
              <a:defRPr sz="2667" b="1">
                <a:solidFill>
                  <a:schemeClr val="bg1"/>
                </a:solidFill>
                <a:latin typeface="+mn-lt"/>
              </a:defRPr>
            </a:lvl3pPr>
            <a:lvl4pPr>
              <a:defRPr sz="2667" b="1">
                <a:solidFill>
                  <a:schemeClr val="bg1"/>
                </a:solidFill>
                <a:latin typeface="+mn-lt"/>
              </a:defRPr>
            </a:lvl4pPr>
            <a:lvl5pPr>
              <a:defRPr sz="2667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200" b="1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48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vupohja ilman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359" y="260648"/>
            <a:ext cx="11595935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51400"/>
            <a:ext cx="11617291" cy="514595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48491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21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33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15343-7FEB-4348-B60C-11850B14A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7129B92-D236-4322-921B-5DA07D939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F6DBC9-CAC5-4F1C-A9CC-3FC6E9F0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102611-8015-4281-922B-CEC7AAF1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20436B-2700-4A1E-AC62-C9A8EA53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737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0D32EC-5BA6-42F9-B873-6FB7172C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AD24B9-F22D-4CC5-8932-91C52BEC0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C0FBDC-263E-4052-9FC2-9AEB335E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BBD6EF-E1EE-4E1B-99F2-DC6BCAB2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960BBF-0C31-4A7B-A3F3-3709A31C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395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83336C-5B54-40D3-86E5-2E1D5B27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10C3DD-11E3-47F1-8AE9-D0CFE65D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BA717F-3B76-4DDF-A4EF-DE64737C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4CB5FB-DBD7-46ED-AFFB-440006A6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7E6538-6A98-43F8-8275-300E1D29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422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B0A9D3-0A8D-484D-8D68-CCC9C837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6E5372-33A6-44AC-A237-22167F42A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25ACF1-E7EA-4E97-99C9-5F1232344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D7E998-A619-4C29-AB2A-18669BDF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ED05C8-D289-45C4-9EEC-92EA3019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BEBF94-C087-4800-90D0-0F8B4E84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880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D778AF-981F-468C-846F-B1B23173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713F19-B50E-41B4-BFB1-DE161E02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DB0F47-3971-41E9-9850-986136BD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C3652B5-5AAE-4AE4-AE7E-1329B710F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37D3C35-EE89-49C6-B1B0-087D4DFA8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384523-AD5A-4DC2-B5C5-CA39F788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0EC8DBE-AC1D-4AA8-8F2D-284A92CD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64BBA1F-A8BB-4F5B-B3CF-DD583DED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951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09E7D1-2F54-4ED1-B7D9-8EB853E2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89C519-AEB9-4FE9-B9AC-320E766E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DF5E005-4ED6-4791-9BDD-EF80230B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DA4686-DD4E-4F35-BAB0-E8097BB9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972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3096773-1A16-4C91-86FF-8E504865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DADA16-4C4E-4BB6-8871-02D1C788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807DA6-AADC-40E7-88C0-C2B88A5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69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E8AE2A-4393-478C-AB5E-38E3C3C8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5EAB58-0B84-4E36-8091-14630DBE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4AB59B-A84D-4176-8703-89195E246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E66CC8-965A-447E-AA36-6EAB930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DF6633-97F1-46E5-8D66-DF87D00A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806AEA-2EE2-439E-A753-84999D43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478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8F40DD-216D-47D0-8324-A2E6487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F0F207-5C78-4D83-BDBF-3FB12963F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B60F90-5C74-431F-8A7B-64C1696EC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F596A7-971F-46FD-B973-2EBBA7E6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D0A05D-FE4F-481B-A4B7-C2C2B792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DDFE40-DFD2-41AF-9AA2-5E76E163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075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B47A0-06A0-44AC-A5D0-F6137B70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A7FFE6F-31ED-4196-B9AD-33FFA9358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8FCCD8-6142-4E5A-825C-D2FDCB8D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31A806-9D3A-43BE-B70C-614167C2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B041EF-CB72-4920-A6BC-00460439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06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8E4F941-E132-46F6-A175-F41164350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8D4BAEC-A446-40B0-9530-079740555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4EE8C3-9E0F-4370-B1D8-A8C70627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86B13E-9D37-49F4-9448-DF9FC295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60FE51-DFC6-4D32-A66B-0EDCBF4D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8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7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AFEE-A964-4E28-987D-7E67AACA7E0C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ADB4-EA27-49B7-A6B0-208072DB8ED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F6224D9-CF3C-4596-B3A1-D285289A4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E629082-CE6C-430A-AE6F-9F3BB7ECF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14ACFCC-E33A-4A19-B273-3F94F4287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545D635-07EA-48FA-9444-0749D7E02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562" y="669257"/>
            <a:ext cx="66449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801AFEE-A964-4E28-987D-7E67AACA7E0C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EB4ADB4-EA27-49B7-A6B0-208072DB8E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20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748" r:id="rId24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89994" y="563199"/>
            <a:ext cx="11370636" cy="104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9995" y="1604797"/>
            <a:ext cx="11370635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829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marL="0" indent="0" algn="l" defTabSz="1219170" rtl="0" eaLnBrk="1" latinLnBrk="0" hangingPunct="1">
        <a:spcBef>
          <a:spcPct val="0"/>
        </a:spcBef>
        <a:buFont typeface="Arial" panose="020B0604020202020204" pitchFamily="34" charset="0"/>
        <a:buNone/>
        <a:defRPr sz="4800" b="1" kern="120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09585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1917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82875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438339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085835E-8EC8-48E6-B2BB-DBB7A24B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F781C4-0704-4FD9-BAE9-CD22484F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2121BD-1460-4C4A-89F5-F91509D36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3D4E-F919-46E6-96CE-0D95CE729967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E0D2EE-23CC-4928-9B23-4B7D6498A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EF8374-A559-46AC-A65C-5624E4E6E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3960-B4FE-4290-8D8B-4D9F8948EA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48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ock&#10;&#10;Kuvaus luotu automaattisesti">
            <a:extLst>
              <a:ext uri="{FF2B5EF4-FFF2-40B4-BE49-F238E27FC236}">
                <a16:creationId xmlns:a16="http://schemas.microsoft.com/office/drawing/2014/main" id="{9C52AB75-FDCB-4693-B9AB-530826DDE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B65F955-0159-4F8D-9FF0-17068545CD3B}"/>
              </a:ext>
            </a:extLst>
          </p:cNvPr>
          <p:cNvSpPr txBox="1"/>
          <p:nvPr/>
        </p:nvSpPr>
        <p:spPr>
          <a:xfrm>
            <a:off x="943572" y="0"/>
            <a:ext cx="4847619" cy="6858000"/>
          </a:xfrm>
          <a:prstGeom prst="rect">
            <a:avLst/>
          </a:prstGeom>
          <a:solidFill>
            <a:srgbClr val="14748A"/>
          </a:solidFill>
        </p:spPr>
        <p:txBody>
          <a:bodyPr wrap="square" lIns="252000" tIns="7200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6F59FE6D-C1FA-4327-8C6C-810271A81CEE}"/>
              </a:ext>
            </a:extLst>
          </p:cNvPr>
          <p:cNvSpPr txBox="1">
            <a:spLocks/>
          </p:cNvSpPr>
          <p:nvPr/>
        </p:nvSpPr>
        <p:spPr>
          <a:xfrm>
            <a:off x="1391170" y="3429000"/>
            <a:ext cx="4015534" cy="3145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Kasvua, turvallisuutta ja yhteistyötä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7060FFBD-D846-4467-9E18-7ACA873777B6}"/>
              </a:ext>
            </a:extLst>
          </p:cNvPr>
          <p:cNvSpPr txBox="1">
            <a:spLocks/>
          </p:cNvSpPr>
          <p:nvPr/>
        </p:nvSpPr>
        <p:spPr>
          <a:xfrm>
            <a:off x="1394402" y="1381029"/>
            <a:ext cx="3507577" cy="195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Pohjoinen ohjelma</a:t>
            </a:r>
            <a:br>
              <a:rPr kumimoji="0" lang="fi-FI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B1B9A7BD-F10C-427D-AACC-B1AA14A3B79F}"/>
              </a:ext>
            </a:extLst>
          </p:cNvPr>
          <p:cNvSpPr txBox="1">
            <a:spLocks/>
          </p:cNvSpPr>
          <p:nvPr/>
        </p:nvSpPr>
        <p:spPr>
          <a:xfrm>
            <a:off x="592048" y="580858"/>
            <a:ext cx="9331881" cy="1099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i-FI" sz="3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Pohjoisen osaaminen luo kestävää kasvua 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7475F87-B299-48E2-8E54-76D8D615CB20}"/>
              </a:ext>
            </a:extLst>
          </p:cNvPr>
          <p:cNvSpPr txBox="1">
            <a:spLocks/>
          </p:cNvSpPr>
          <p:nvPr/>
        </p:nvSpPr>
        <p:spPr>
          <a:xfrm>
            <a:off x="592047" y="1593476"/>
            <a:ext cx="5356807" cy="394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Pohjoinen tutkii, kehittää ja innovoi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Turvallinen, puhdas, inhimillinen ja luonnonläheinen pohjoinen houkuttelee parhaita osaajia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Suomen, Ruotsin ja Norjan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yhtenäinen kasvu- ja työmarkkina-alue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F3CE230-2B7B-4D66-9B4A-603BF4B60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r="7206"/>
          <a:stretch/>
        </p:blipFill>
        <p:spPr>
          <a:xfrm>
            <a:off x="6096000" y="1524420"/>
            <a:ext cx="6096000" cy="380915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F0277F4-231E-4CFC-9FF0-2DDC74DA991E}"/>
              </a:ext>
            </a:extLst>
          </p:cNvPr>
          <p:cNvSpPr txBox="1"/>
          <p:nvPr/>
        </p:nvSpPr>
        <p:spPr>
          <a:xfrm>
            <a:off x="6096000" y="5390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Supertietokone LUMI, Kajaani (Kuva: </a:t>
            </a:r>
            <a:r>
              <a:rPr lang="fi-FI" dirty="0">
                <a:solidFill>
                  <a:schemeClr val="tx1"/>
                </a:solidFill>
                <a:latin typeface="museo-sans"/>
              </a:rPr>
              <a:t>Fade Creative</a:t>
            </a:r>
            <a:r>
              <a:rPr lang="fi-FI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60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1A834-149E-45E9-A61F-D37EE2FA3A27}"/>
              </a:ext>
            </a:extLst>
          </p:cNvPr>
          <p:cNvSpPr txBox="1">
            <a:spLocks/>
          </p:cNvSpPr>
          <p:nvPr/>
        </p:nvSpPr>
        <p:spPr>
          <a:xfrm>
            <a:off x="592048" y="580858"/>
            <a:ext cx="6540189" cy="1099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i-FI" sz="3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Pohjoinen luo uutta, </a:t>
            </a:r>
            <a:br>
              <a:rPr lang="fi-FI" sz="3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i-FI" sz="3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kestävää energiantuotantoa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960A7B-4E16-4546-8AEF-6A99BAAA3D30}"/>
              </a:ext>
            </a:extLst>
          </p:cNvPr>
          <p:cNvSpPr txBox="1">
            <a:spLocks/>
          </p:cNvSpPr>
          <p:nvPr/>
        </p:nvSpPr>
        <p:spPr>
          <a:xfrm>
            <a:off x="592048" y="1785557"/>
            <a:ext cx="5356807" cy="394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Ilmastoystävällisyys, omavaraisuus</a:t>
            </a:r>
          </a:p>
          <a:p>
            <a:pPr marL="185738" indent="-185738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Vesivoima, tuulivoima, biotalous, ydinvoima</a:t>
            </a:r>
          </a:p>
          <a:p>
            <a:pPr marL="185738" indent="-185738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Pohjois-pohjanmaalla lähes 50% Suomen tuulivoimasta </a:t>
            </a:r>
          </a:p>
          <a:p>
            <a:pPr marL="185738" indent="-185738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Vetytuotannon mahdollisuudet</a:t>
            </a:r>
          </a:p>
          <a:p>
            <a:pPr marL="185738" indent="-185738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tx1"/>
                </a:solidFill>
              </a:rPr>
              <a:t>Teollisuusinvestointeja sinne, </a:t>
            </a:r>
            <a:br>
              <a:rPr lang="fi-FI" sz="2000" b="1" dirty="0">
                <a:solidFill>
                  <a:schemeClr val="tx1"/>
                </a:solidFill>
              </a:rPr>
            </a:br>
            <a:r>
              <a:rPr lang="fi-FI" sz="2000" b="1" dirty="0">
                <a:solidFill>
                  <a:schemeClr val="tx1"/>
                </a:solidFill>
              </a:rPr>
              <a:t>missä on vihreää energiaa</a:t>
            </a:r>
            <a:endParaRPr lang="fi-FI" sz="2000" dirty="0">
              <a:solidFill>
                <a:schemeClr val="tx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E1C13FF-FA65-4E98-90B5-FCB7F3559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273" y="2"/>
            <a:ext cx="2606039" cy="6857999"/>
          </a:xfrm>
          <a:prstGeom prst="rect">
            <a:avLst/>
          </a:prstGeom>
          <a:noFill/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A0E74DD-AF02-44FB-A082-EFD63D569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613" y="5303688"/>
            <a:ext cx="3161248" cy="1099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D4F16B-FEAE-4708-BEEF-BC45177DD63C}"/>
              </a:ext>
            </a:extLst>
          </p:cNvPr>
          <p:cNvSpPr txBox="1">
            <a:spLocks/>
          </p:cNvSpPr>
          <p:nvPr/>
        </p:nvSpPr>
        <p:spPr>
          <a:xfrm>
            <a:off x="5513455" y="6332941"/>
            <a:ext cx="3345929" cy="3828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5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b="1" dirty="0"/>
              <a:t>Yle 19.10.2021</a:t>
            </a:r>
          </a:p>
        </p:txBody>
      </p:sp>
    </p:spTree>
    <p:extLst>
      <p:ext uri="{BB962C8B-B14F-4D97-AF65-F5344CB8AC3E}">
        <p14:creationId xmlns:p14="http://schemas.microsoft.com/office/powerpoint/2010/main" val="15520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10BE87-75AC-4CCF-8A1D-19E4ECEC7C38}"/>
              </a:ext>
            </a:extLst>
          </p:cNvPr>
          <p:cNvSpPr txBox="1">
            <a:spLocks/>
          </p:cNvSpPr>
          <p:nvPr/>
        </p:nvSpPr>
        <p:spPr>
          <a:xfrm>
            <a:off x="723304" y="997030"/>
            <a:ext cx="9606403" cy="999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i-FI" sz="3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Suomen geopoliittinen asema on muuttunut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D4197D-DD53-4DFD-A011-19BA378EFD59}"/>
              </a:ext>
            </a:extLst>
          </p:cNvPr>
          <p:cNvSpPr txBox="1">
            <a:spLocks/>
          </p:cNvSpPr>
          <p:nvPr/>
        </p:nvSpPr>
        <p:spPr>
          <a:xfrm>
            <a:off x="752786" y="2099264"/>
            <a:ext cx="4941432" cy="2974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fi-FI" sz="1600" dirty="0"/>
              <a:t>Pohjoinen on ainoa maayhteytemme maailmalle.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600" dirty="0"/>
              <a:t>NATO-kumppanuuden myötä turvallisuus etusijalle.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600" dirty="0"/>
              <a:t>Väylät kuntoon pohjoisen teollisuuden, turvallisuuden ja huoltovarmuuden kehittämiseksi.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600" dirty="0"/>
              <a:t>Valtioiden väliset hankkeet yhteistyössä.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600" b="1" dirty="0"/>
              <a:t>Pohjoinen puolustaa koko maata.</a:t>
            </a:r>
          </a:p>
        </p:txBody>
      </p:sp>
      <p:pic>
        <p:nvPicPr>
          <p:cNvPr id="4" name="Sisällön paikkamerkki 4" descr="Kuva, joka sisältää kohteen sotilaspuku, henkilö, sotilaallinen, vaatetus&#10;&#10;Kuvaus luotu automaattisesti">
            <a:extLst>
              <a:ext uri="{FF2B5EF4-FFF2-40B4-BE49-F238E27FC236}">
                <a16:creationId xmlns:a16="http://schemas.microsoft.com/office/drawing/2014/main" id="{3B864CF4-3590-4468-BEE1-543D0EE42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810" y="2099264"/>
            <a:ext cx="6447190" cy="36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009FD-E0EC-4894-93AA-486B0F450C67}"/>
              </a:ext>
            </a:extLst>
          </p:cNvPr>
          <p:cNvSpPr txBox="1">
            <a:spLocks/>
          </p:cNvSpPr>
          <p:nvPr/>
        </p:nvSpPr>
        <p:spPr>
          <a:xfrm>
            <a:off x="701964" y="715643"/>
            <a:ext cx="5694218" cy="999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i-FI" sz="3200">
                <a:latin typeface="Segoe UI Black" panose="020B0A02040204020203" pitchFamily="34" charset="0"/>
                <a:ea typeface="Segoe UI Black" panose="020B0A02040204020203" pitchFamily="34" charset="0"/>
              </a:rPr>
              <a:t>Pohjoisen infrahankkeet</a:t>
            </a:r>
            <a:br>
              <a:rPr lang="fi-FI" sz="320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i-FI" sz="3200">
                <a:latin typeface="Segoe UI Black" panose="020B0A02040204020203" pitchFamily="34" charset="0"/>
                <a:ea typeface="Segoe UI Black" panose="020B0A02040204020203" pitchFamily="34" charset="0"/>
              </a:rPr>
              <a:t>mahdollistajina </a:t>
            </a:r>
            <a:endParaRPr lang="fi-FI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E87E2-5C4B-4C38-AA55-7C423CE2393F}"/>
              </a:ext>
            </a:extLst>
          </p:cNvPr>
          <p:cNvSpPr txBox="1">
            <a:spLocks/>
          </p:cNvSpPr>
          <p:nvPr/>
        </p:nvSpPr>
        <p:spPr>
          <a:xfrm>
            <a:off x="507252" y="2077189"/>
            <a:ext cx="5357520" cy="342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  <a:ea typeface="Segoe UI Black" panose="020B0A02040204020203" pitchFamily="34" charset="0"/>
              </a:rPr>
              <a:t>Valtion tulee käynnistää Suomen, Ruotsin ja Norjan kesken käytännön toimet pohjoisen alueen </a:t>
            </a:r>
            <a:r>
              <a:rPr lang="fi-FI" sz="1400" b="1" dirty="0">
                <a:solidFill>
                  <a:schemeClr val="tx1"/>
                </a:solidFill>
                <a:ea typeface="Segoe UI Black" panose="020B0A02040204020203" pitchFamily="34" charset="0"/>
              </a:rPr>
              <a:t>huoltovarmuuden ja puolustuksen </a:t>
            </a:r>
            <a:r>
              <a:rPr lang="fi-FI" sz="1400" dirty="0">
                <a:solidFill>
                  <a:schemeClr val="tx1"/>
                </a:solidFill>
                <a:ea typeface="Segoe UI Black" panose="020B0A02040204020203" pitchFamily="34" charset="0"/>
              </a:rPr>
              <a:t>vaatiman infrastruktuurin varmistamiseksi. </a:t>
            </a:r>
          </a:p>
          <a:p>
            <a:pPr marL="5715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/>
              </a:solidFill>
            </a:endParaRPr>
          </a:p>
          <a:p>
            <a:pPr marL="5715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EU:n laajuinen TEN-T verkosto on Suomen kasvun kannalta olennainen työkalu. TEN-T verkot saavat EU-rahoitusta. Pohjoisen hankkeissa on  hyödynnettävä EU-rahoitusta täysimääräisesti. </a:t>
            </a:r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1B91E8A-97B0-4ACE-A1DB-9CBA2C8F2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79" y="0"/>
            <a:ext cx="6014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C5BD91DB-6415-484F-A9B1-26D6F288B63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748A"/>
          </a:solidFill>
        </p:spPr>
        <p:txBody>
          <a:bodyPr wrap="square" lIns="252000" tIns="7200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CA9CE0-8B5F-46B8-9108-55A7104FADAD}"/>
              </a:ext>
            </a:extLst>
          </p:cNvPr>
          <p:cNvSpPr txBox="1">
            <a:spLocks/>
          </p:cNvSpPr>
          <p:nvPr/>
        </p:nvSpPr>
        <p:spPr>
          <a:xfrm>
            <a:off x="21772" y="2598821"/>
            <a:ext cx="12148456" cy="1612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GB" sz="48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Pohjoinen</a:t>
            </a:r>
            <a:r>
              <a:rPr lang="en-GB" sz="4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ohjelma</a:t>
            </a:r>
            <a:r>
              <a:rPr lang="en-GB" sz="4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</a:p>
          <a:p>
            <a:pPr algn="ctr"/>
            <a:r>
              <a:rPr lang="en-GB" sz="48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Kasvua</a:t>
            </a:r>
            <a:r>
              <a:rPr lang="en-GB" sz="4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turvallisuutta</a:t>
            </a:r>
            <a:r>
              <a:rPr lang="en-GB" sz="4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ja </a:t>
            </a:r>
            <a:r>
              <a:rPr lang="en-GB" sz="48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yhteistyötä</a:t>
            </a:r>
            <a:endParaRPr lang="en-GB" sz="48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3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98E3BEFD-927D-4706-A069-C50408C2863A}"/>
              </a:ext>
            </a:extLst>
          </p:cNvPr>
          <p:cNvSpPr txBox="1"/>
          <p:nvPr/>
        </p:nvSpPr>
        <p:spPr>
          <a:xfrm>
            <a:off x="3285010" y="1672567"/>
            <a:ext cx="8576386" cy="45617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42950" marR="0" lvl="1" indent="-285750" algn="l" defTabSz="54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Pohjoista osaamista: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TKI-panostukset, osaajien houkuttelu, työvoiman saatavuus, pohjoismainen yhteistyö työvoiman saamiseksi ja liikkuvuuden helpottamiseksi</a:t>
            </a:r>
          </a:p>
          <a:p>
            <a:pPr marL="742950" marR="0" lvl="1" indent="-285750" algn="l" defTabSz="54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Pohjoista energiaa: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Puhtaan energian teknologiat ja niitä hyödyntävä teollisuus. Energian avulla Suomeen investointeja energian viennin sijaan. </a:t>
            </a:r>
          </a:p>
          <a:p>
            <a:pPr marL="742950" marR="0" lvl="1" indent="-285750" algn="l" defTabSz="54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Pohjoinen portti länteen: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uoltovarmuuden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turvaaminen ja investointien mahdollistaminen.</a:t>
            </a:r>
          </a:p>
          <a:p>
            <a:pPr marL="742950" marR="0" lvl="1" indent="-285750" algn="l" defTabSz="54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Pohjoisia merkityksiä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 Kaupunkien ja muiden toimijoiden rooli elinvoiman ja hyvinvoinnin edistäjinä. Henkien kriisinkestävyys. Matkailualan kasvava merkitys.</a:t>
            </a:r>
          </a:p>
          <a:p>
            <a:pPr marL="742950" marR="0" lvl="1" indent="-285750" algn="l" defTabSz="54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Kansainvälinen yhteistyö: 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Y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hdessä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Nato- ja EU-liittolaisten, erityisesti Norjan ja Ruotsin kanssa luodaan kokonaisuus, jossa logistiikka-,  energia- ja tietoliikenneinfraa kehitetään palvelemaan yhteisiä, koko pohjolaa hyödyttäviä turvallisuus- ja elinvoimatavoitteita.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63CA582-DB48-4DE1-B2A3-451FCCC23176}"/>
              </a:ext>
            </a:extLst>
          </p:cNvPr>
          <p:cNvSpPr txBox="1"/>
          <p:nvPr/>
        </p:nvSpPr>
        <p:spPr>
          <a:xfrm>
            <a:off x="174627" y="1672567"/>
            <a:ext cx="2628900" cy="1919129"/>
          </a:xfrm>
          <a:prstGeom prst="rect">
            <a:avLst/>
          </a:prstGeom>
          <a:noFill/>
          <a:ln>
            <a:noFill/>
          </a:ln>
        </p:spPr>
        <p:txBody>
          <a:bodyPr wrap="square" lIns="108000" tIns="72000" rIns="108000" bIns="720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POHJOISEN ESITYS: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Pohjoinen ohjelma tulee sisällyttää tulevaan hallitusohjelmaan.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E91EDBD-B574-4F22-85D4-26638029E801}"/>
              </a:ext>
            </a:extLst>
          </p:cNvPr>
          <p:cNvSpPr txBox="1"/>
          <p:nvPr/>
        </p:nvSpPr>
        <p:spPr>
          <a:xfrm>
            <a:off x="3285010" y="718161"/>
            <a:ext cx="8441552" cy="496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0000">
              <a:lnSpc>
                <a:spcPct val="150000"/>
              </a:lnSpc>
              <a:defRPr/>
            </a:pPr>
            <a:r>
              <a:rPr lang="fi-FI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Pohjoinen ohjelma: kasvua, turvallisuutta ja yhteistyötä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88EA9630-2F9B-4343-B54A-E2BCDBBAE087}"/>
              </a:ext>
            </a:extLst>
          </p:cNvPr>
          <p:cNvSpPr/>
          <p:nvPr/>
        </p:nvSpPr>
        <p:spPr>
          <a:xfrm>
            <a:off x="2197100" y="5003800"/>
            <a:ext cx="5600700" cy="897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A644BC5-0B0E-4384-9ADD-BEB36D55EB1C}"/>
              </a:ext>
            </a:extLst>
          </p:cNvPr>
          <p:cNvSpPr txBox="1"/>
          <p:nvPr/>
        </p:nvSpPr>
        <p:spPr>
          <a:xfrm>
            <a:off x="1257652" y="4187266"/>
            <a:ext cx="1000078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-60" normalizeH="0" baseline="0" noProof="0" dirty="0">
                <a:ln>
                  <a:noFill/>
                </a:ln>
                <a:solidFill>
                  <a:srgbClr val="1474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POHJOINEN OHJELMA ON POHJOISEN YHTEINEN ALOITE</a:t>
            </a:r>
          </a:p>
        </p:txBody>
      </p:sp>
    </p:spTree>
    <p:extLst>
      <p:ext uri="{BB962C8B-B14F-4D97-AF65-F5344CB8AC3E}">
        <p14:creationId xmlns:p14="http://schemas.microsoft.com/office/powerpoint/2010/main" val="29285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68CCB6E8-7F7F-4372-AC83-E9F69C094ECD}"/>
              </a:ext>
            </a:extLst>
          </p:cNvPr>
          <p:cNvSpPr txBox="1"/>
          <p:nvPr/>
        </p:nvSpPr>
        <p:spPr>
          <a:xfrm>
            <a:off x="-1" y="0"/>
            <a:ext cx="12270377" cy="6858000"/>
          </a:xfrm>
          <a:prstGeom prst="rect">
            <a:avLst/>
          </a:prstGeom>
          <a:solidFill>
            <a:srgbClr val="14748A"/>
          </a:solidFill>
        </p:spPr>
        <p:txBody>
          <a:bodyPr wrap="square" lIns="252000" tIns="7200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D6CCF27-5DD6-4E40-944B-55235E137248}"/>
              </a:ext>
            </a:extLst>
          </p:cNvPr>
          <p:cNvSpPr txBox="1"/>
          <p:nvPr/>
        </p:nvSpPr>
        <p:spPr>
          <a:xfrm>
            <a:off x="2096502" y="2582597"/>
            <a:ext cx="60939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Kiitos!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7AFBB72-AD30-4055-BF42-6118100FBD7E}"/>
              </a:ext>
            </a:extLst>
          </p:cNvPr>
          <p:cNvSpPr txBox="1"/>
          <p:nvPr/>
        </p:nvSpPr>
        <p:spPr>
          <a:xfrm>
            <a:off x="2096502" y="4166300"/>
            <a:ext cx="6093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www.oulu.com/pohjoinen-ohjelma</a:t>
            </a:r>
          </a:p>
        </p:txBody>
      </p:sp>
    </p:spTree>
    <p:extLst>
      <p:ext uri="{BB962C8B-B14F-4D97-AF65-F5344CB8AC3E}">
        <p14:creationId xmlns:p14="http://schemas.microsoft.com/office/powerpoint/2010/main" val="33731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447034E9-E56B-4872-9344-338C3932D418}"/>
              </a:ext>
            </a:extLst>
          </p:cNvPr>
          <p:cNvSpPr txBox="1">
            <a:spLocks/>
          </p:cNvSpPr>
          <p:nvPr/>
        </p:nvSpPr>
        <p:spPr>
          <a:xfrm>
            <a:off x="602904" y="650945"/>
            <a:ext cx="6655181" cy="867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fi-FI" sz="3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Sisällys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94F87460-9371-44E7-849B-7300BB3D15B2}"/>
              </a:ext>
            </a:extLst>
          </p:cNvPr>
          <p:cNvSpPr txBox="1">
            <a:spLocks/>
          </p:cNvSpPr>
          <p:nvPr/>
        </p:nvSpPr>
        <p:spPr>
          <a:xfrm>
            <a:off x="602904" y="1650025"/>
            <a:ext cx="6510277" cy="39489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Pohjoinen ohjelma</a:t>
            </a:r>
          </a:p>
          <a:p>
            <a:pPr marL="185738" indent="-185738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Pohjoisen merkitys kasvaa</a:t>
            </a:r>
          </a:p>
          <a:p>
            <a:pPr marL="185738" indent="-185738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Kasvu, turvallisuus ja yhteistyö</a:t>
            </a:r>
          </a:p>
          <a:p>
            <a:pPr marL="185738" indent="-185738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tx1"/>
                </a:solidFill>
              </a:rPr>
              <a:t>Pohjoisen yhteinen viesti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EF37390-4F9E-4B34-8AC4-0680445E8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8923" y="0"/>
            <a:ext cx="3737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7CE49AD1-486F-441D-8782-851943B02FA6}"/>
              </a:ext>
            </a:extLst>
          </p:cNvPr>
          <p:cNvSpPr txBox="1"/>
          <p:nvPr/>
        </p:nvSpPr>
        <p:spPr>
          <a:xfrm>
            <a:off x="0" y="0"/>
            <a:ext cx="12170228" cy="6858000"/>
          </a:xfrm>
          <a:prstGeom prst="rect">
            <a:avLst/>
          </a:prstGeom>
          <a:solidFill>
            <a:srgbClr val="14748A"/>
          </a:solidFill>
        </p:spPr>
        <p:txBody>
          <a:bodyPr wrap="square" lIns="252000" tIns="7200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8E3BEFD-927D-4706-A069-C50408C2863A}"/>
              </a:ext>
            </a:extLst>
          </p:cNvPr>
          <p:cNvSpPr txBox="1"/>
          <p:nvPr/>
        </p:nvSpPr>
        <p:spPr>
          <a:xfrm>
            <a:off x="3167691" y="1121104"/>
            <a:ext cx="8576386" cy="4195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63CA582-DB48-4DE1-B2A3-451FCCC23176}"/>
              </a:ext>
            </a:extLst>
          </p:cNvPr>
          <p:cNvSpPr txBox="1"/>
          <p:nvPr/>
        </p:nvSpPr>
        <p:spPr>
          <a:xfrm>
            <a:off x="775284" y="2114599"/>
            <a:ext cx="11158213" cy="3875922"/>
          </a:xfrm>
          <a:prstGeom prst="rect">
            <a:avLst/>
          </a:prstGeom>
          <a:noFill/>
        </p:spPr>
        <p:txBody>
          <a:bodyPr wrap="square" lIns="252000" tIns="72000" bIns="0" rtlCol="0" anchor="t" anchorCtr="0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On </a:t>
            </a:r>
            <a:r>
              <a:rPr lang="fi-FI" sz="20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pohjoisen toimijoiden yhteinen aloite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valtioneuvostovetoiseksi ohjelmaksi, </a:t>
            </a:r>
            <a:b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joka tulee kirjata seuraavaan </a:t>
            </a:r>
            <a:r>
              <a:rPr lang="fi-FI" sz="20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hallitusohjelmaan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Vahvistaa Suomen geopoliittista asemaa ja kestävää kasvua </a:t>
            </a:r>
            <a:r>
              <a:rPr lang="fi-FI" sz="20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hyödyntämällä pohjoisen osaamista, energiaa, logistiikkaa, luonnonvaroja ja ainutlaatuista asennetta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Luo strategiset raamit tavoitteelliselle yhteistyölle</a:t>
            </a:r>
            <a:r>
              <a:rPr lang="fi-FI" sz="20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Pohjois-Suomen, </a:t>
            </a:r>
            <a:br>
              <a:rPr lang="fi-FI" sz="20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Pohjois-Ruotsin </a:t>
            </a:r>
            <a:r>
              <a:rPr lang="fi-FI" sz="20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ja Pohjois-Norjan välillä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Rahoittaa investointeja, joilla pohjoinen tuottaa kasvua ja turvallisuutta </a:t>
            </a:r>
            <a:br>
              <a:rPr lang="fi-FI" sz="20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fi-FI" sz="20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Suomeen, Eurooppaan ja maailmaan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fi-FI" sz="2000" b="1" dirty="0">
              <a:solidFill>
                <a:prstClr val="white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8D10347-C644-445F-865C-E498C545710D}"/>
              </a:ext>
            </a:extLst>
          </p:cNvPr>
          <p:cNvSpPr txBox="1"/>
          <p:nvPr/>
        </p:nvSpPr>
        <p:spPr>
          <a:xfrm>
            <a:off x="926562" y="505262"/>
            <a:ext cx="90786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Pohjoinen ohjelma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</a:t>
            </a:r>
            <a:r>
              <a:rPr kumimoji="0" lang="fi-FI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asvua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turvallisuutta ja yhteistyötä</a:t>
            </a:r>
          </a:p>
        </p:txBody>
      </p:sp>
    </p:spTree>
    <p:extLst>
      <p:ext uri="{BB962C8B-B14F-4D97-AF65-F5344CB8AC3E}">
        <p14:creationId xmlns:p14="http://schemas.microsoft.com/office/powerpoint/2010/main" val="15484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858D16BE-2E1F-43D7-8C2D-654ACE259DA6}"/>
              </a:ext>
            </a:extLst>
          </p:cNvPr>
          <p:cNvSpPr txBox="1"/>
          <p:nvPr/>
        </p:nvSpPr>
        <p:spPr>
          <a:xfrm>
            <a:off x="-1" y="0"/>
            <a:ext cx="12261669" cy="6858000"/>
          </a:xfrm>
          <a:prstGeom prst="rect">
            <a:avLst/>
          </a:prstGeom>
          <a:solidFill>
            <a:srgbClr val="14748A"/>
          </a:solidFill>
        </p:spPr>
        <p:txBody>
          <a:bodyPr wrap="square" lIns="252000" tIns="7200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8E3BEFD-927D-4706-A069-C50408C2863A}"/>
              </a:ext>
            </a:extLst>
          </p:cNvPr>
          <p:cNvSpPr txBox="1"/>
          <p:nvPr/>
        </p:nvSpPr>
        <p:spPr>
          <a:xfrm>
            <a:off x="3167691" y="1260000"/>
            <a:ext cx="8576386" cy="4195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63CA582-DB48-4DE1-B2A3-451FCCC23176}"/>
              </a:ext>
            </a:extLst>
          </p:cNvPr>
          <p:cNvSpPr txBox="1"/>
          <p:nvPr/>
        </p:nvSpPr>
        <p:spPr>
          <a:xfrm>
            <a:off x="763712" y="2521884"/>
            <a:ext cx="10664575" cy="3121222"/>
          </a:xfrm>
          <a:prstGeom prst="rect">
            <a:avLst/>
          </a:prstGeom>
          <a:noFill/>
        </p:spPr>
        <p:txBody>
          <a:bodyPr wrap="square" lIns="252000" tIns="72000" bIns="0" rtlCol="0" anchor="t" anchorCtr="0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Vauhdittavat maamme kestävää kasvua, vientiä ja tuottavuutta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Vahvistavat Suomen huoltovarmuutta ja turvallisuutta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1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Mahdollistavat ilmastotavoitteiden toteutumisen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Vahvistavat Suomen asemaa pohjoisen osaamisen edelläkävijänä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2400" b="1" dirty="0">
              <a:solidFill>
                <a:prstClr val="white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8D10347-C644-445F-865C-E498C545710D}"/>
              </a:ext>
            </a:extLst>
          </p:cNvPr>
          <p:cNvSpPr txBox="1"/>
          <p:nvPr/>
        </p:nvSpPr>
        <p:spPr>
          <a:xfrm>
            <a:off x="939965" y="952224"/>
            <a:ext cx="90786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Miksi Pohjoinen ohjelma?</a:t>
            </a:r>
            <a:b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Koska p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anostukset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pohjoiseen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8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21BC0B47-0E44-4C36-8DAB-18EAEDC7B172}"/>
              </a:ext>
            </a:extLst>
          </p:cNvPr>
          <p:cNvSpPr txBox="1"/>
          <p:nvPr/>
        </p:nvSpPr>
        <p:spPr>
          <a:xfrm>
            <a:off x="0" y="0"/>
            <a:ext cx="12170228" cy="6858000"/>
          </a:xfrm>
          <a:prstGeom prst="rect">
            <a:avLst/>
          </a:prstGeom>
          <a:solidFill>
            <a:srgbClr val="14748A"/>
          </a:solidFill>
        </p:spPr>
        <p:txBody>
          <a:bodyPr wrap="square" lIns="252000" tIns="7200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AE601C-DFE3-4C58-940D-3C53F8C8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81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Miksi</a:t>
            </a:r>
            <a:r>
              <a:rPr lang="en-GB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valtiotason</a:t>
            </a:r>
            <a:r>
              <a:rPr lang="en-GB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ohjelma</a:t>
            </a:r>
            <a:r>
              <a:rPr lang="en-GB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D87031-3932-4961-A111-97D6DEDF0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100" y="1606552"/>
            <a:ext cx="10515600" cy="56594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Kyseessä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valtioiden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välinen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yhteistyö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Norjassa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ja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Ruotsissa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pohjoisia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alueita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katsotaan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kansallisen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näkökulman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kautta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Pohjolan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toiminnallisen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yhteistyön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lisääminen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esim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rajaesteiden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purku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 </a:t>
            </a:r>
            <a:b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lainsäädäntöä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ja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ulkopolitiikkaa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Pohjoisen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Suomen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elinvoiman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säilyttäminen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geopoliittisesti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tärkeää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Ruotsin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Norjan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EU:n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ja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Naton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intresseissä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että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Pohjois-Suomi on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iskukykyinen</a:t>
            </a:r>
            <a:endParaRPr lang="en-GB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Pohjoisen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investoinnit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ja </a:t>
            </a:r>
            <a:r>
              <a:rPr lang="en-GB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energiatuotanto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mittakaavaltaan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kansallisesti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merkittäviä</a:t>
            </a:r>
            <a:endParaRPr lang="en-GB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4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ruutu 15">
            <a:extLst>
              <a:ext uri="{FF2B5EF4-FFF2-40B4-BE49-F238E27FC236}">
                <a16:creationId xmlns:a16="http://schemas.microsoft.com/office/drawing/2014/main" id="{335F32AE-35F3-498E-9F69-17928CCF5B15}"/>
              </a:ext>
            </a:extLst>
          </p:cNvPr>
          <p:cNvSpPr txBox="1"/>
          <p:nvPr/>
        </p:nvSpPr>
        <p:spPr>
          <a:xfrm>
            <a:off x="0" y="1979629"/>
            <a:ext cx="4864225" cy="3026004"/>
          </a:xfrm>
          <a:prstGeom prst="rect">
            <a:avLst/>
          </a:prstGeom>
          <a:solidFill>
            <a:srgbClr val="14748A"/>
          </a:solidFill>
        </p:spPr>
        <p:txBody>
          <a:bodyPr wrap="square" lIns="252000" tIns="7200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C9FD32A-F2C8-414C-8ED8-072F47408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70" y="1790435"/>
            <a:ext cx="6340063" cy="3362659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E2C22B-097F-4AE2-A776-4023FDA1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333" y="8238067"/>
            <a:ext cx="3657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i-FI"/>
            </a:defPPr>
            <a:lvl1pPr marL="0" algn="r" defTabSz="1219170" rtl="0" eaLnBrk="1" latinLnBrk="0" hangingPunct="1">
              <a:defRPr sz="16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F4FE-713B-884F-B5BF-63AA24B8D1FF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41A6EF2-C02A-4B3B-A2C2-59FA001A5977}"/>
              </a:ext>
            </a:extLst>
          </p:cNvPr>
          <p:cNvSpPr txBox="1">
            <a:spLocks/>
          </p:cNvSpPr>
          <p:nvPr/>
        </p:nvSpPr>
        <p:spPr>
          <a:xfrm>
            <a:off x="0" y="892685"/>
            <a:ext cx="12192000" cy="53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Koko pohjoisen yhteinen viesti: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94E1535-37B8-4790-95E0-649C4FA481E1}"/>
              </a:ext>
            </a:extLst>
          </p:cNvPr>
          <p:cNvSpPr txBox="1"/>
          <p:nvPr/>
        </p:nvSpPr>
        <p:spPr>
          <a:xfrm>
            <a:off x="345652" y="2096912"/>
            <a:ext cx="43408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Pohjoinen tuottaa tulevaisuudessakin </a:t>
            </a:r>
            <a:r>
              <a:rPr lang="fi-FI" sz="28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kasvua, hyvinvointia ja turvallisuutta </a:t>
            </a: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paitsi Suomessa ja suomalaisille, myös laajemmin.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E2C6155-62DA-4EC9-8A93-2CDEEEF9F20C}"/>
              </a:ext>
            </a:extLst>
          </p:cNvPr>
          <p:cNvSpPr txBox="1"/>
          <p:nvPr/>
        </p:nvSpPr>
        <p:spPr>
          <a:xfrm>
            <a:off x="645926" y="5678628"/>
            <a:ext cx="10711607" cy="539944"/>
          </a:xfrm>
          <a:prstGeom prst="rect">
            <a:avLst/>
          </a:prstGeom>
          <a:noFill/>
          <a:ln w="12700">
            <a:noFill/>
          </a:ln>
        </p:spPr>
        <p:txBody>
          <a:bodyPr wrap="square" tIns="72000" bIns="720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1474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Pohjoinen ohjelma tulevaan </a:t>
            </a:r>
            <a:r>
              <a:rPr lang="fi-FI" sz="3600" b="1" dirty="0">
                <a:solidFill>
                  <a:srgbClr val="1474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hallitusohjelmaan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76D1E1E-0168-4C3E-BC5F-FC1B40F1B1F4}"/>
              </a:ext>
            </a:extLst>
          </p:cNvPr>
          <p:cNvSpPr/>
          <p:nvPr/>
        </p:nvSpPr>
        <p:spPr>
          <a:xfrm>
            <a:off x="424206" y="5398191"/>
            <a:ext cx="11027597" cy="1144011"/>
          </a:xfrm>
          <a:prstGeom prst="rect">
            <a:avLst/>
          </a:prstGeom>
          <a:noFill/>
          <a:ln>
            <a:solidFill>
              <a:srgbClr val="147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E7B81942-7D7A-454D-913E-C307518B4FC8}"/>
              </a:ext>
            </a:extLst>
          </p:cNvPr>
          <p:cNvSpPr txBox="1"/>
          <p:nvPr/>
        </p:nvSpPr>
        <p:spPr>
          <a:xfrm>
            <a:off x="-1" y="-6645"/>
            <a:ext cx="12252961" cy="6858000"/>
          </a:xfrm>
          <a:prstGeom prst="rect">
            <a:avLst/>
          </a:prstGeom>
          <a:solidFill>
            <a:srgbClr val="14748A"/>
          </a:solidFill>
        </p:spPr>
        <p:txBody>
          <a:bodyPr wrap="square" lIns="252000" tIns="7200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CA9CE0-8B5F-46B8-9108-55A7104FADAD}"/>
              </a:ext>
            </a:extLst>
          </p:cNvPr>
          <p:cNvSpPr txBox="1">
            <a:spLocks/>
          </p:cNvSpPr>
          <p:nvPr/>
        </p:nvSpPr>
        <p:spPr>
          <a:xfrm>
            <a:off x="21772" y="2598821"/>
            <a:ext cx="12148456" cy="1612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GB" sz="54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Katseet</a:t>
            </a:r>
            <a:r>
              <a:rPr lang="en-GB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kääntyvät</a:t>
            </a:r>
            <a:r>
              <a:rPr lang="en-GB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pohjoiseen</a:t>
            </a:r>
            <a:endParaRPr lang="en-GB" sz="5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39ED51EC-A24B-4697-8616-1AB367B1B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2" t="33889" r="31668" b="50869"/>
          <a:stretch/>
        </p:blipFill>
        <p:spPr>
          <a:xfrm>
            <a:off x="511687" y="833499"/>
            <a:ext cx="4011513" cy="799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E77DB46-1FF5-41D1-95E4-451803C01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12" y="1806502"/>
            <a:ext cx="4953624" cy="288438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2E26645-CD0E-4812-8DBF-B56D6958AD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17" y="842976"/>
            <a:ext cx="3245714" cy="3691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4295D17-D747-477D-A22B-9FDB772384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65" y="482600"/>
            <a:ext cx="3321652" cy="335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6F49A5E-9F6C-4203-BE98-EDE6E6255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896" y="3789687"/>
            <a:ext cx="5815007" cy="94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FC95774-7780-4DF8-A401-86900098B3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7100" y="4991635"/>
            <a:ext cx="5622324" cy="132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9447F44-C38E-49B7-AB78-1E7CA77A64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931" y="4246795"/>
            <a:ext cx="3524603" cy="1234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DC7CA0F-7873-4811-A402-791362ED42E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521" t="39259" r="42396" b="46950"/>
          <a:stretch/>
        </p:blipFill>
        <p:spPr>
          <a:xfrm>
            <a:off x="945784" y="3900434"/>
            <a:ext cx="3911600" cy="945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6F8DFC6-EF27-4885-A814-21813C6ABC6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042" t="34630" r="21458" b="33878"/>
          <a:stretch/>
        </p:blipFill>
        <p:spPr>
          <a:xfrm>
            <a:off x="6550024" y="5355829"/>
            <a:ext cx="3911600" cy="120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02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121B3763-7EC7-43BB-95A8-204C97AA9E19}"/>
              </a:ext>
            </a:extLst>
          </p:cNvPr>
          <p:cNvGrpSpPr/>
          <p:nvPr/>
        </p:nvGrpSpPr>
        <p:grpSpPr>
          <a:xfrm>
            <a:off x="7263765" y="927290"/>
            <a:ext cx="4642052" cy="4282398"/>
            <a:chOff x="6674995" y="1737141"/>
            <a:chExt cx="5286374" cy="4876801"/>
          </a:xfrm>
        </p:grpSpPr>
        <p:pic>
          <p:nvPicPr>
            <p:cNvPr id="3" name="Kuva 2" descr="Kuva, joka sisältää kohteen kartta&#10;&#10;Kuvaus luotu automaattisesti">
              <a:extLst>
                <a:ext uri="{FF2B5EF4-FFF2-40B4-BE49-F238E27FC236}">
                  <a16:creationId xmlns:a16="http://schemas.microsoft.com/office/drawing/2014/main" id="{E6C2C963-368F-44C4-833F-CC6BE2CE5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5697" y="2286930"/>
              <a:ext cx="3603048" cy="3603047"/>
            </a:xfrm>
            <a:prstGeom prst="rect">
              <a:avLst/>
            </a:prstGeom>
          </p:spPr>
        </p:pic>
        <p:graphicFrame>
          <p:nvGraphicFramePr>
            <p:cNvPr id="4" name="Kaavio 3">
              <a:extLst>
                <a:ext uri="{FF2B5EF4-FFF2-40B4-BE49-F238E27FC236}">
                  <a16:creationId xmlns:a16="http://schemas.microsoft.com/office/drawing/2014/main" id="{8D57EAF5-4021-4E42-8ED5-5005CF59366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5667591"/>
                </p:ext>
              </p:extLst>
            </p:nvPr>
          </p:nvGraphicFramePr>
          <p:xfrm>
            <a:off x="6674995" y="1737141"/>
            <a:ext cx="5286374" cy="4876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" name="Otsikko 2">
            <a:extLst>
              <a:ext uri="{FF2B5EF4-FFF2-40B4-BE49-F238E27FC236}">
                <a16:creationId xmlns:a16="http://schemas.microsoft.com/office/drawing/2014/main" id="{B02F8354-63B5-4703-91D0-79248C737F09}"/>
              </a:ext>
            </a:extLst>
          </p:cNvPr>
          <p:cNvSpPr txBox="1">
            <a:spLocks/>
          </p:cNvSpPr>
          <p:nvPr/>
        </p:nvSpPr>
        <p:spPr>
          <a:xfrm>
            <a:off x="534328" y="6457282"/>
            <a:ext cx="1946507" cy="2700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j-ea"/>
                <a:cs typeface="Segoe UI" panose="020B0502040204020203" pitchFamily="34" charset="0"/>
              </a:rPr>
              <a:t>* Lähde: Lapin kauppakamari</a:t>
            </a:r>
            <a:b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6C84A8E-5A7B-4E5D-BE32-DCBD118A6D0F}"/>
              </a:ext>
            </a:extLst>
          </p:cNvPr>
          <p:cNvSpPr txBox="1">
            <a:spLocks/>
          </p:cNvSpPr>
          <p:nvPr/>
        </p:nvSpPr>
        <p:spPr>
          <a:xfrm>
            <a:off x="534328" y="577465"/>
            <a:ext cx="8743163" cy="12586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i-FI" sz="3200">
                <a:latin typeface="Segoe UI Black" panose="020B0A02040204020203" pitchFamily="34" charset="0"/>
                <a:ea typeface="Segoe UI Black" panose="020B0A02040204020203" pitchFamily="34" charset="0"/>
              </a:rPr>
              <a:t>Pohjoisessa investoidaan </a:t>
            </a:r>
            <a:br>
              <a:rPr lang="fi-FI" sz="320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i-FI" sz="3200">
                <a:latin typeface="Segoe UI Black" panose="020B0A02040204020203" pitchFamily="34" charset="0"/>
                <a:ea typeface="Segoe UI Black" panose="020B0A02040204020203" pitchFamily="34" charset="0"/>
              </a:rPr>
              <a:t>160 miljardia euroa</a:t>
            </a:r>
            <a:endParaRPr lang="fi-FI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D52FB2F7-BB7E-4D9D-9F03-246D9A476E08}"/>
              </a:ext>
            </a:extLst>
          </p:cNvPr>
          <p:cNvGrpSpPr/>
          <p:nvPr/>
        </p:nvGrpSpPr>
        <p:grpSpPr>
          <a:xfrm>
            <a:off x="2623887" y="5207626"/>
            <a:ext cx="1656000" cy="1384662"/>
            <a:chOff x="2834900" y="5197548"/>
            <a:chExt cx="1656000" cy="1384662"/>
          </a:xfrm>
        </p:grpSpPr>
        <p:sp>
          <p:nvSpPr>
            <p:cNvPr id="8" name="Rectangle 122">
              <a:extLst>
                <a:ext uri="{FF2B5EF4-FFF2-40B4-BE49-F238E27FC236}">
                  <a16:creationId xmlns:a16="http://schemas.microsoft.com/office/drawing/2014/main" id="{6BE3B9AC-66B3-4655-AD2F-A151F843EEF6}"/>
                </a:ext>
              </a:extLst>
            </p:cNvPr>
            <p:cNvSpPr/>
            <p:nvPr/>
          </p:nvSpPr>
          <p:spPr>
            <a:xfrm>
              <a:off x="2834900" y="5589433"/>
              <a:ext cx="1656000" cy="992777"/>
            </a:xfrm>
            <a:prstGeom prst="rect">
              <a:avLst/>
            </a:prstGeom>
            <a:ln>
              <a:solidFill>
                <a:srgbClr val="14748A"/>
              </a:solidFill>
            </a:ln>
          </p:spPr>
          <p:txBody>
            <a:bodyPr wrap="square" lIns="72000" tIns="21600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75</a:t>
              </a:r>
              <a:b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Mrd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 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63787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263787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endParaRPr>
            </a:p>
          </p:txBody>
        </p:sp>
        <p:sp>
          <p:nvSpPr>
            <p:cNvPr id="9" name="Rectangle 122">
              <a:extLst>
                <a:ext uri="{FF2B5EF4-FFF2-40B4-BE49-F238E27FC236}">
                  <a16:creationId xmlns:a16="http://schemas.microsoft.com/office/drawing/2014/main" id="{04DE9F0E-7638-434C-BCE0-73E8412E90E2}"/>
                </a:ext>
              </a:extLst>
            </p:cNvPr>
            <p:cNvSpPr/>
            <p:nvPr/>
          </p:nvSpPr>
          <p:spPr>
            <a:xfrm>
              <a:off x="2834900" y="5197548"/>
              <a:ext cx="1656000" cy="396240"/>
            </a:xfrm>
            <a:prstGeom prst="rect">
              <a:avLst/>
            </a:prstGeom>
            <a:solidFill>
              <a:srgbClr val="14748A"/>
            </a:solidFill>
            <a:ln>
              <a:noFill/>
            </a:ln>
          </p:spPr>
          <p:txBody>
            <a:bodyPr wrap="square" lIns="72000" tIns="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Teollisuus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A76C87BF-AC18-42C0-A172-588C1E69131D}"/>
              </a:ext>
            </a:extLst>
          </p:cNvPr>
          <p:cNvGrpSpPr/>
          <p:nvPr/>
        </p:nvGrpSpPr>
        <p:grpSpPr>
          <a:xfrm>
            <a:off x="8021042" y="5207626"/>
            <a:ext cx="1656000" cy="1384662"/>
            <a:chOff x="8216997" y="5156826"/>
            <a:chExt cx="1656000" cy="1384662"/>
          </a:xfrm>
        </p:grpSpPr>
        <p:sp>
          <p:nvSpPr>
            <p:cNvPr id="11" name="Rectangle 122">
              <a:extLst>
                <a:ext uri="{FF2B5EF4-FFF2-40B4-BE49-F238E27FC236}">
                  <a16:creationId xmlns:a16="http://schemas.microsoft.com/office/drawing/2014/main" id="{E37224AF-7E44-43D4-8261-733B118AD2FF}"/>
                </a:ext>
              </a:extLst>
            </p:cNvPr>
            <p:cNvSpPr/>
            <p:nvPr/>
          </p:nvSpPr>
          <p:spPr>
            <a:xfrm>
              <a:off x="8216997" y="5548711"/>
              <a:ext cx="1656000" cy="992777"/>
            </a:xfrm>
            <a:prstGeom prst="rect">
              <a:avLst/>
            </a:prstGeom>
            <a:ln>
              <a:solidFill>
                <a:srgbClr val="14748A"/>
              </a:solidFill>
            </a:ln>
          </p:spPr>
          <p:txBody>
            <a:bodyPr wrap="square" lIns="72000" tIns="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5,4</a:t>
              </a:r>
              <a:b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Mrd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 € </a:t>
              </a:r>
            </a:p>
          </p:txBody>
        </p:sp>
        <p:sp>
          <p:nvSpPr>
            <p:cNvPr id="12" name="Rectangle 122">
              <a:extLst>
                <a:ext uri="{FF2B5EF4-FFF2-40B4-BE49-F238E27FC236}">
                  <a16:creationId xmlns:a16="http://schemas.microsoft.com/office/drawing/2014/main" id="{7C658FFA-D303-47F3-BACA-06C0E32918DF}"/>
                </a:ext>
              </a:extLst>
            </p:cNvPr>
            <p:cNvSpPr/>
            <p:nvPr/>
          </p:nvSpPr>
          <p:spPr>
            <a:xfrm>
              <a:off x="8216997" y="5156826"/>
              <a:ext cx="1656000" cy="396240"/>
            </a:xfrm>
            <a:prstGeom prst="rect">
              <a:avLst/>
            </a:prstGeom>
            <a:solidFill>
              <a:srgbClr val="FAAF3C"/>
            </a:solidFill>
            <a:ln>
              <a:noFill/>
            </a:ln>
          </p:spPr>
          <p:txBody>
            <a:bodyPr wrap="square" lIns="72000" tIns="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Muut</a:t>
              </a: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70849ACB-296F-4664-ADF6-3562BD0A0A09}"/>
              </a:ext>
            </a:extLst>
          </p:cNvPr>
          <p:cNvGrpSpPr/>
          <p:nvPr/>
        </p:nvGrpSpPr>
        <p:grpSpPr>
          <a:xfrm>
            <a:off x="9820093" y="5207626"/>
            <a:ext cx="1656000" cy="1384662"/>
            <a:chOff x="10031106" y="5157399"/>
            <a:chExt cx="1656000" cy="1384662"/>
          </a:xfrm>
        </p:grpSpPr>
        <p:sp>
          <p:nvSpPr>
            <p:cNvPr id="14" name="Rectangle 122">
              <a:extLst>
                <a:ext uri="{FF2B5EF4-FFF2-40B4-BE49-F238E27FC236}">
                  <a16:creationId xmlns:a16="http://schemas.microsoft.com/office/drawing/2014/main" id="{285077D0-F2DD-4027-8104-26CC0A2FA80D}"/>
                </a:ext>
              </a:extLst>
            </p:cNvPr>
            <p:cNvSpPr/>
            <p:nvPr/>
          </p:nvSpPr>
          <p:spPr>
            <a:xfrm>
              <a:off x="10031106" y="5549284"/>
              <a:ext cx="1656000" cy="992777"/>
            </a:xfrm>
            <a:prstGeom prst="rect">
              <a:avLst/>
            </a:prstGeom>
            <a:ln>
              <a:solidFill>
                <a:srgbClr val="14748A"/>
              </a:solidFill>
            </a:ln>
          </p:spPr>
          <p:txBody>
            <a:bodyPr wrap="square" lIns="72000" tIns="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2,6</a:t>
              </a:r>
              <a:b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Mrd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 € </a:t>
              </a:r>
            </a:p>
          </p:txBody>
        </p:sp>
        <p:sp>
          <p:nvSpPr>
            <p:cNvPr id="15" name="Rectangle 122">
              <a:extLst>
                <a:ext uri="{FF2B5EF4-FFF2-40B4-BE49-F238E27FC236}">
                  <a16:creationId xmlns:a16="http://schemas.microsoft.com/office/drawing/2014/main" id="{0ED45EA4-35C1-4724-BFA4-AF101588DF69}"/>
                </a:ext>
              </a:extLst>
            </p:cNvPr>
            <p:cNvSpPr/>
            <p:nvPr/>
          </p:nvSpPr>
          <p:spPr>
            <a:xfrm>
              <a:off x="10031106" y="5157399"/>
              <a:ext cx="1656000" cy="396240"/>
            </a:xfrm>
            <a:prstGeom prst="rect">
              <a:avLst/>
            </a:prstGeom>
            <a:solidFill>
              <a:srgbClr val="008CFF"/>
            </a:solidFill>
            <a:ln>
              <a:noFill/>
            </a:ln>
          </p:spPr>
          <p:txBody>
            <a:bodyPr wrap="square" lIns="72000" tIns="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Matkailu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807BF389-79E7-43A7-B8C7-012572C7437B}"/>
              </a:ext>
            </a:extLst>
          </p:cNvPr>
          <p:cNvGrpSpPr/>
          <p:nvPr/>
        </p:nvGrpSpPr>
        <p:grpSpPr>
          <a:xfrm>
            <a:off x="6221990" y="5207626"/>
            <a:ext cx="1656000" cy="1384662"/>
            <a:chOff x="6435301" y="5161181"/>
            <a:chExt cx="1656000" cy="1384662"/>
          </a:xfrm>
        </p:grpSpPr>
        <p:sp>
          <p:nvSpPr>
            <p:cNvPr id="17" name="Rectangle 122">
              <a:extLst>
                <a:ext uri="{FF2B5EF4-FFF2-40B4-BE49-F238E27FC236}">
                  <a16:creationId xmlns:a16="http://schemas.microsoft.com/office/drawing/2014/main" id="{C8D9C411-B660-4AA9-8269-EEA8F58B4E1B}"/>
                </a:ext>
              </a:extLst>
            </p:cNvPr>
            <p:cNvSpPr/>
            <p:nvPr/>
          </p:nvSpPr>
          <p:spPr>
            <a:xfrm>
              <a:off x="6435301" y="5553066"/>
              <a:ext cx="1656000" cy="992777"/>
            </a:xfrm>
            <a:prstGeom prst="rect">
              <a:avLst/>
            </a:prstGeom>
            <a:ln>
              <a:solidFill>
                <a:srgbClr val="14748A"/>
              </a:solidFill>
            </a:ln>
          </p:spPr>
          <p:txBody>
            <a:bodyPr wrap="square" lIns="72000" tIns="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27</a:t>
              </a:r>
              <a:b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Mrd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 € </a:t>
              </a:r>
            </a:p>
          </p:txBody>
        </p:sp>
        <p:sp>
          <p:nvSpPr>
            <p:cNvPr id="18" name="Rectangle 122">
              <a:extLst>
                <a:ext uri="{FF2B5EF4-FFF2-40B4-BE49-F238E27FC236}">
                  <a16:creationId xmlns:a16="http://schemas.microsoft.com/office/drawing/2014/main" id="{E971629B-107A-4B0C-A6E2-CE0766D84752}"/>
                </a:ext>
              </a:extLst>
            </p:cNvPr>
            <p:cNvSpPr/>
            <p:nvPr/>
          </p:nvSpPr>
          <p:spPr>
            <a:xfrm>
              <a:off x="6435301" y="5161181"/>
              <a:ext cx="1656000" cy="396240"/>
            </a:xfrm>
            <a:prstGeom prst="rect">
              <a:avLst/>
            </a:prstGeom>
            <a:solidFill>
              <a:srgbClr val="00DBFF"/>
            </a:solidFill>
            <a:ln>
              <a:noFill/>
            </a:ln>
          </p:spPr>
          <p:txBody>
            <a:bodyPr wrap="square" lIns="72000" tIns="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-4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Infrastruktuuri</a:t>
              </a:r>
              <a:endParaRPr kumimoji="0" lang="en-US" sz="16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31138EE1-BC1B-4000-824D-86BEFBEFE0BA}"/>
              </a:ext>
            </a:extLst>
          </p:cNvPr>
          <p:cNvGrpSpPr/>
          <p:nvPr/>
        </p:nvGrpSpPr>
        <p:grpSpPr>
          <a:xfrm>
            <a:off x="4422939" y="5207626"/>
            <a:ext cx="1656000" cy="1384662"/>
            <a:chOff x="4621192" y="5169644"/>
            <a:chExt cx="1656000" cy="1384662"/>
          </a:xfrm>
        </p:grpSpPr>
        <p:sp>
          <p:nvSpPr>
            <p:cNvPr id="20" name="Rectangle 122">
              <a:extLst>
                <a:ext uri="{FF2B5EF4-FFF2-40B4-BE49-F238E27FC236}">
                  <a16:creationId xmlns:a16="http://schemas.microsoft.com/office/drawing/2014/main" id="{C4546D70-2813-494A-89BC-CFC2A2251E36}"/>
                </a:ext>
              </a:extLst>
            </p:cNvPr>
            <p:cNvSpPr/>
            <p:nvPr/>
          </p:nvSpPr>
          <p:spPr>
            <a:xfrm>
              <a:off x="4621192" y="5561529"/>
              <a:ext cx="1656000" cy="992777"/>
            </a:xfrm>
            <a:prstGeom prst="rect">
              <a:avLst/>
            </a:prstGeom>
            <a:ln>
              <a:solidFill>
                <a:srgbClr val="14748A"/>
              </a:solidFill>
            </a:ln>
          </p:spPr>
          <p:txBody>
            <a:bodyPr wrap="square" lIns="72000" tIns="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50</a:t>
              </a:r>
              <a:b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Mrd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 € </a:t>
              </a:r>
            </a:p>
          </p:txBody>
        </p:sp>
        <p:sp>
          <p:nvSpPr>
            <p:cNvPr id="21" name="Rectangle 122">
              <a:extLst>
                <a:ext uri="{FF2B5EF4-FFF2-40B4-BE49-F238E27FC236}">
                  <a16:creationId xmlns:a16="http://schemas.microsoft.com/office/drawing/2014/main" id="{CFA3A86B-9CEF-493E-8CFC-2463ED8A01B3}"/>
                </a:ext>
              </a:extLst>
            </p:cNvPr>
            <p:cNvSpPr/>
            <p:nvPr/>
          </p:nvSpPr>
          <p:spPr>
            <a:xfrm>
              <a:off x="4621192" y="5169644"/>
              <a:ext cx="1656000" cy="396240"/>
            </a:xfrm>
            <a:prstGeom prst="rect">
              <a:avLst/>
            </a:prstGeom>
            <a:solidFill>
              <a:srgbClr val="E10069"/>
            </a:solidFill>
            <a:ln>
              <a:noFill/>
            </a:ln>
          </p:spPr>
          <p:txBody>
            <a:bodyPr wrap="square" lIns="72000" tIns="0" rIns="108000" bIns="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Energia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30ED5AA2-BDF6-469B-8A84-F3D046BF846F}"/>
              </a:ext>
            </a:extLst>
          </p:cNvPr>
          <p:cNvGrpSpPr/>
          <p:nvPr/>
        </p:nvGrpSpPr>
        <p:grpSpPr>
          <a:xfrm>
            <a:off x="3491356" y="2141955"/>
            <a:ext cx="1620000" cy="1620000"/>
            <a:chOff x="5776950" y="5173395"/>
            <a:chExt cx="1620000" cy="1620000"/>
          </a:xfrm>
        </p:grpSpPr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E937E14A-EA2F-4029-BDC9-7B7D2A8AA2D8}"/>
                </a:ext>
              </a:extLst>
            </p:cNvPr>
            <p:cNvSpPr/>
            <p:nvPr/>
          </p:nvSpPr>
          <p:spPr>
            <a:xfrm>
              <a:off x="5776950" y="5173395"/>
              <a:ext cx="1620000" cy="16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21AB6D5A-91DD-4178-8CFA-471826C0D036}"/>
                </a:ext>
              </a:extLst>
            </p:cNvPr>
            <p:cNvSpPr txBox="1"/>
            <p:nvPr/>
          </p:nvSpPr>
          <p:spPr>
            <a:xfrm>
              <a:off x="5881747" y="5489315"/>
              <a:ext cx="141040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Pohjois-Ruotsi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4748A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77</a:t>
              </a:r>
              <a:b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Mrd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 € </a:t>
              </a:r>
            </a:p>
          </p:txBody>
        </p: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1B64A7EB-46A1-4F05-A76B-E8272714FF96}"/>
              </a:ext>
            </a:extLst>
          </p:cNvPr>
          <p:cNvGrpSpPr/>
          <p:nvPr/>
        </p:nvGrpSpPr>
        <p:grpSpPr>
          <a:xfrm>
            <a:off x="4599414" y="3409423"/>
            <a:ext cx="1410407" cy="1260000"/>
            <a:chOff x="3627303" y="5670041"/>
            <a:chExt cx="1410407" cy="1260000"/>
          </a:xfrm>
        </p:grpSpPr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64759C60-B796-4E17-9087-20D550F3EEBB}"/>
                </a:ext>
              </a:extLst>
            </p:cNvPr>
            <p:cNvSpPr/>
            <p:nvPr/>
          </p:nvSpPr>
          <p:spPr>
            <a:xfrm>
              <a:off x="3702506" y="5670041"/>
              <a:ext cx="1260000" cy="12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502A41E1-4FCF-4A23-BEAC-5829604743DD}"/>
                </a:ext>
              </a:extLst>
            </p:cNvPr>
            <p:cNvSpPr txBox="1"/>
            <p:nvPr/>
          </p:nvSpPr>
          <p:spPr>
            <a:xfrm>
              <a:off x="3627303" y="5850631"/>
              <a:ext cx="141040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Pohjois-Norja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4748A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35</a:t>
              </a:r>
              <a:b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Mrd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 € </a:t>
              </a:r>
            </a:p>
          </p:txBody>
        </p: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6B605003-827E-44F9-A63D-11E0C82CD67C}"/>
              </a:ext>
            </a:extLst>
          </p:cNvPr>
          <p:cNvGrpSpPr/>
          <p:nvPr/>
        </p:nvGrpSpPr>
        <p:grpSpPr>
          <a:xfrm>
            <a:off x="5314400" y="2105212"/>
            <a:ext cx="1440000" cy="1440000"/>
            <a:chOff x="5941423" y="3571682"/>
            <a:chExt cx="1440000" cy="1440000"/>
          </a:xfrm>
        </p:grpSpPr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8B88A648-9C51-4B21-A035-C2C9794AAA1B}"/>
                </a:ext>
              </a:extLst>
            </p:cNvPr>
            <p:cNvSpPr/>
            <p:nvPr/>
          </p:nvSpPr>
          <p:spPr>
            <a:xfrm>
              <a:off x="5941423" y="3571682"/>
              <a:ext cx="1440000" cy="14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Tekstiruutu 29">
              <a:extLst>
                <a:ext uri="{FF2B5EF4-FFF2-40B4-BE49-F238E27FC236}">
                  <a16:creationId xmlns:a16="http://schemas.microsoft.com/office/drawing/2014/main" id="{97E9E8CC-3053-4C03-A2B8-A7AA1D8E5471}"/>
                </a:ext>
              </a:extLst>
            </p:cNvPr>
            <p:cNvSpPr txBox="1"/>
            <p:nvPr/>
          </p:nvSpPr>
          <p:spPr>
            <a:xfrm>
              <a:off x="5956220" y="3820685"/>
              <a:ext cx="141040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Pohjois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-Suomi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47</a:t>
              </a:r>
              <a:b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</a:b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Mrd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4748A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 €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4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usi Oulu teema">
  <a:themeElements>
    <a:clrScheme name="Mukautettu 32">
      <a:dk1>
        <a:srgbClr val="000000"/>
      </a:dk1>
      <a:lt1>
        <a:sysClr val="window" lastClr="FFFFFF"/>
      </a:lt1>
      <a:dk2>
        <a:srgbClr val="001E96"/>
      </a:dk2>
      <a:lt2>
        <a:srgbClr val="DEE6EA"/>
      </a:lt2>
      <a:accent1>
        <a:srgbClr val="001E96"/>
      </a:accent1>
      <a:accent2>
        <a:srgbClr val="E10069"/>
      </a:accent2>
      <a:accent3>
        <a:srgbClr val="00DBFF"/>
      </a:accent3>
      <a:accent4>
        <a:srgbClr val="008CFF"/>
      </a:accent4>
      <a:accent5>
        <a:srgbClr val="FAAF3C"/>
      </a:accent5>
      <a:accent6>
        <a:srgbClr val="F05A5A"/>
      </a:accent6>
      <a:hlink>
        <a:srgbClr val="0563C1"/>
      </a:hlink>
      <a:folHlink>
        <a:srgbClr val="954F72"/>
      </a:folHlink>
    </a:clrScheme>
    <a:fontScheme name="Segoe 202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si Oulu teema" id="{776BDF78-BE0F-4F1C-8265-5722D4093705}" vid="{EDF2EC8A-A156-4E03-A7B4-373F213FEA84}"/>
    </a:ext>
  </a:extLst>
</a:theme>
</file>

<file path=ppt/theme/theme2.xml><?xml version="1.0" encoding="utf-8"?>
<a:theme xmlns:a="http://schemas.openxmlformats.org/drawingml/2006/main" name="oulu_powerpointpohja2018">
  <a:themeElements>
    <a:clrScheme name="Oulu2018">
      <a:dk1>
        <a:sysClr val="windowText" lastClr="000000"/>
      </a:dk1>
      <a:lt1>
        <a:sysClr val="window" lastClr="FFFFFF"/>
      </a:lt1>
      <a:dk2>
        <a:srgbClr val="2D414B"/>
      </a:dk2>
      <a:lt2>
        <a:srgbClr val="D2DCE1"/>
      </a:lt2>
      <a:accent1>
        <a:srgbClr val="E10069"/>
      </a:accent1>
      <a:accent2>
        <a:srgbClr val="F08C00"/>
      </a:accent2>
      <a:accent3>
        <a:srgbClr val="00AFD7"/>
      </a:accent3>
      <a:accent4>
        <a:srgbClr val="2DAA37"/>
      </a:accent4>
      <a:accent5>
        <a:srgbClr val="007896"/>
      </a:accent5>
      <a:accent6>
        <a:srgbClr val="9B004B"/>
      </a:accent6>
      <a:hlink>
        <a:srgbClr val="E10069"/>
      </a:hlink>
      <a:folHlink>
        <a:srgbClr val="0083A1"/>
      </a:folHlink>
    </a:clrScheme>
    <a:fontScheme name="Oulu2019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5E1FCBDF9EF6469FBACDE2B3F2D326" ma:contentTypeVersion="17" ma:contentTypeDescription="Luo uusi asiakirja." ma:contentTypeScope="" ma:versionID="aadcf093ca9fab2b86f2bf67069a24ad">
  <xsd:schema xmlns:xsd="http://www.w3.org/2001/XMLSchema" xmlns:xs="http://www.w3.org/2001/XMLSchema" xmlns:p="http://schemas.microsoft.com/office/2006/metadata/properties" xmlns:ns1="http://schemas.microsoft.com/sharepoint/v3" xmlns:ns3="a734e486-019c-4ff1-82cc-19d03da5b7e1" xmlns:ns4="5d63f59d-5500-40d9-be6a-7b72b8ec8c7e" targetNamespace="http://schemas.microsoft.com/office/2006/metadata/properties" ma:root="true" ma:fieldsID="e31bf1adb0ce74662cb4f76c88bcd183" ns1:_="" ns3:_="" ns4:_="">
    <xsd:import namespace="http://schemas.microsoft.com/sharepoint/v3"/>
    <xsd:import namespace="a734e486-019c-4ff1-82cc-19d03da5b7e1"/>
    <xsd:import namespace="5d63f59d-5500-40d9-be6a-7b72b8ec8c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4e486-019c-4ff1-82cc-19d03da5b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3f59d-5500-40d9-be6a-7b72b8ec8c7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a734e486-019c-4ff1-82cc-19d03da5b7e1" xsi:nil="true"/>
  </documentManagement>
</p:properties>
</file>

<file path=customXml/itemProps1.xml><?xml version="1.0" encoding="utf-8"?>
<ds:datastoreItem xmlns:ds="http://schemas.openxmlformats.org/officeDocument/2006/customXml" ds:itemID="{172DD501-EA5E-42F4-A9EF-642A5F8DB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4e486-019c-4ff1-82cc-19d03da5b7e1"/>
    <ds:schemaRef ds:uri="5d63f59d-5500-40d9-be6a-7b72b8ec8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A9C48F-E03A-4759-B0F0-BA8BBB8470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4BC638-CADD-4D6F-86A2-2D4E738E3B6D}">
  <ds:schemaRefs>
    <ds:schemaRef ds:uri="http://purl.org/dc/dcmitype/"/>
    <ds:schemaRef ds:uri="http://schemas.microsoft.com/sharepoint/v3"/>
    <ds:schemaRef ds:uri="5d63f59d-5500-40d9-be6a-7b72b8ec8c7e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734e486-019c-4ff1-82cc-19d03da5b7e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Uusi Oulu teema</Template>
  <TotalTime>14130</TotalTime>
  <Words>576</Words>
  <Application>Microsoft Office PowerPoint</Application>
  <PresentationFormat>Laajakuva</PresentationFormat>
  <Paragraphs>93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museo-sans</vt:lpstr>
      <vt:lpstr>Segoe UI</vt:lpstr>
      <vt:lpstr>Segoe UI Black</vt:lpstr>
      <vt:lpstr>Wingdings</vt:lpstr>
      <vt:lpstr>Uusi Oulu teema</vt:lpstr>
      <vt:lpstr>oulu_powerpointpohja2018</vt:lpstr>
      <vt:lpstr>Office-teema</vt:lpstr>
      <vt:lpstr>PowerPoint-esitys</vt:lpstr>
      <vt:lpstr>PowerPoint-esitys</vt:lpstr>
      <vt:lpstr>PowerPoint-esitys</vt:lpstr>
      <vt:lpstr>PowerPoint-esitys</vt:lpstr>
      <vt:lpstr>Miksi valtiotason ohjelma?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Ajankohtaista Oulussa</dc:title>
  <dc:creator>Rönnholm Juuso</dc:creator>
  <cp:lastModifiedBy>Sulonen Marko</cp:lastModifiedBy>
  <cp:revision>49</cp:revision>
  <dcterms:created xsi:type="dcterms:W3CDTF">2021-11-26T07:03:28Z</dcterms:created>
  <dcterms:modified xsi:type="dcterms:W3CDTF">2023-01-18T12:22:18Z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2021-11-26T07:03:29Z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da1a1e4b-699d-4876-8820-033671a8ee73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0x010100015E1FCBDF9EF6469FBACDE2B3F2D326</vt:lpwstr>
  </property>
</Properties>
</file>