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210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27BE7-2CDB-45E4-9D09-0B7BBEADA1E3}" v="182" dt="2023-11-08T06:54:1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D4A6E-26AB-482A-B91D-553C8AF547D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844D679-03C5-4135-9688-B319C3DC8590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/>
            <a:t>NUVE-LAB</a:t>
          </a:r>
        </a:p>
      </dgm:t>
    </dgm:pt>
    <dgm:pt modelId="{055C14F1-65A9-4331-B592-C8C6BDB1B26F}" type="parTrans" cxnId="{EFA7E252-EB79-4DD3-940A-78BB07DADBD3}">
      <dgm:prSet/>
      <dgm:spPr/>
      <dgm:t>
        <a:bodyPr/>
        <a:lstStyle/>
        <a:p>
          <a:endParaRPr lang="fi-FI"/>
        </a:p>
      </dgm:t>
    </dgm:pt>
    <dgm:pt modelId="{7BBCC978-8FC4-4808-A382-B6E8400C85AB}" type="sibTrans" cxnId="{EFA7E252-EB79-4DD3-940A-78BB07DADBD3}">
      <dgm:prSet/>
      <dgm:spPr/>
      <dgm:t>
        <a:bodyPr/>
        <a:lstStyle/>
        <a:p>
          <a:endParaRPr lang="fi-FI"/>
        </a:p>
      </dgm:t>
    </dgm:pt>
    <dgm:pt modelId="{C577A418-5F95-4781-BF53-F17A655F30B2}">
      <dgm:prSet phldrT="[Teksti]"/>
      <dgm:spPr/>
      <dgm:t>
        <a:bodyPr/>
        <a:lstStyle/>
        <a:p>
          <a:r>
            <a:rPr lang="fi-FI" dirty="0"/>
            <a:t>Oulu Automotive Cluster</a:t>
          </a:r>
        </a:p>
      </dgm:t>
    </dgm:pt>
    <dgm:pt modelId="{B5E5B2D0-299C-43A8-A4F1-CEC0A6A58157}" type="parTrans" cxnId="{26D41D2E-D5A0-4D39-BBBD-8C1EFE9C9031}">
      <dgm:prSet/>
      <dgm:spPr/>
      <dgm:t>
        <a:bodyPr/>
        <a:lstStyle/>
        <a:p>
          <a:endParaRPr lang="fi-FI"/>
        </a:p>
      </dgm:t>
    </dgm:pt>
    <dgm:pt modelId="{BCAA346F-E552-4219-9D70-4BAC465BAEAB}" type="sibTrans" cxnId="{26D41D2E-D5A0-4D39-BBBD-8C1EFE9C9031}">
      <dgm:prSet/>
      <dgm:spPr/>
      <dgm:t>
        <a:bodyPr/>
        <a:lstStyle/>
        <a:p>
          <a:endParaRPr lang="fi-FI"/>
        </a:p>
      </dgm:t>
    </dgm:pt>
    <dgm:pt modelId="{F2FA0DEC-F9C2-4192-962B-2AD13405A30B}">
      <dgm:prSet phldrT="[Teksti]"/>
      <dgm:spPr/>
      <dgm:t>
        <a:bodyPr/>
        <a:lstStyle/>
        <a:p>
          <a:r>
            <a:rPr lang="fi-FI" dirty="0" err="1"/>
            <a:t>OuluZone</a:t>
          </a:r>
          <a:endParaRPr lang="fi-FI" dirty="0"/>
        </a:p>
      </dgm:t>
    </dgm:pt>
    <dgm:pt modelId="{0A418A88-B289-457E-A0FC-427B99258BEE}" type="parTrans" cxnId="{0B532428-B8FE-4C45-A124-7E238CF7B40F}">
      <dgm:prSet/>
      <dgm:spPr/>
      <dgm:t>
        <a:bodyPr/>
        <a:lstStyle/>
        <a:p>
          <a:endParaRPr lang="fi-FI"/>
        </a:p>
      </dgm:t>
    </dgm:pt>
    <dgm:pt modelId="{64AF3AE6-A1C4-4254-915D-5A03F4986E18}" type="sibTrans" cxnId="{0B532428-B8FE-4C45-A124-7E238CF7B40F}">
      <dgm:prSet/>
      <dgm:spPr/>
      <dgm:t>
        <a:bodyPr/>
        <a:lstStyle/>
        <a:p>
          <a:endParaRPr lang="fi-FI"/>
        </a:p>
      </dgm:t>
    </dgm:pt>
    <dgm:pt modelId="{19A61291-E7C6-4DC1-B2F9-2ED5A45E5C59}">
      <dgm:prSet phldrT="[Teksti]"/>
      <dgm:spPr/>
      <dgm:t>
        <a:bodyPr/>
        <a:lstStyle/>
        <a:p>
          <a:r>
            <a:rPr lang="fi-FI" dirty="0"/>
            <a:t>Ajoneuvot ja laitteet</a:t>
          </a:r>
        </a:p>
      </dgm:t>
    </dgm:pt>
    <dgm:pt modelId="{C3F74E86-E724-4250-902B-775B8FAF5477}" type="parTrans" cxnId="{FFE606D0-502D-4877-AD00-9862B91C3838}">
      <dgm:prSet/>
      <dgm:spPr/>
      <dgm:t>
        <a:bodyPr/>
        <a:lstStyle/>
        <a:p>
          <a:endParaRPr lang="fi-FI"/>
        </a:p>
      </dgm:t>
    </dgm:pt>
    <dgm:pt modelId="{8D41C79A-0DC3-4400-8173-1AB5CF275F9B}" type="sibTrans" cxnId="{FFE606D0-502D-4877-AD00-9862B91C3838}">
      <dgm:prSet/>
      <dgm:spPr/>
      <dgm:t>
        <a:bodyPr/>
        <a:lstStyle/>
        <a:p>
          <a:endParaRPr lang="fi-FI"/>
        </a:p>
      </dgm:t>
    </dgm:pt>
    <dgm:pt modelId="{22E91F83-B30C-4022-89D1-91F5F7AC063E}" type="pres">
      <dgm:prSet presAssocID="{314D4A6E-26AB-482A-B91D-553C8AF547DF}" presName="compositeShape" presStyleCnt="0">
        <dgm:presLayoutVars>
          <dgm:chMax val="7"/>
          <dgm:dir/>
          <dgm:resizeHandles val="exact"/>
        </dgm:presLayoutVars>
      </dgm:prSet>
      <dgm:spPr/>
    </dgm:pt>
    <dgm:pt modelId="{F8F57C0C-7B00-4DB9-ABE0-4B7A31400849}" type="pres">
      <dgm:prSet presAssocID="{314D4A6E-26AB-482A-B91D-553C8AF547DF}" presName="wedge1" presStyleLbl="node1" presStyleIdx="0" presStyleCnt="4" custLinFactNeighborY="522"/>
      <dgm:spPr/>
    </dgm:pt>
    <dgm:pt modelId="{6E70B45A-EAF2-498E-890E-621DEEA03AF1}" type="pres">
      <dgm:prSet presAssocID="{314D4A6E-26AB-482A-B91D-553C8AF547D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A364C8-87A6-4C6A-8FA3-71539FAB09A3}" type="pres">
      <dgm:prSet presAssocID="{314D4A6E-26AB-482A-B91D-553C8AF547DF}" presName="wedge2" presStyleLbl="node1" presStyleIdx="1" presStyleCnt="4"/>
      <dgm:spPr/>
    </dgm:pt>
    <dgm:pt modelId="{068C85D7-E7C9-4F26-AA88-AE224203CB86}" type="pres">
      <dgm:prSet presAssocID="{314D4A6E-26AB-482A-B91D-553C8AF547D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CFB7CD-537A-43D6-A428-5D30BF9B9E75}" type="pres">
      <dgm:prSet presAssocID="{314D4A6E-26AB-482A-B91D-553C8AF547DF}" presName="wedge3" presStyleLbl="node1" presStyleIdx="2" presStyleCnt="4"/>
      <dgm:spPr/>
    </dgm:pt>
    <dgm:pt modelId="{91E3BBDF-CA5B-4413-897E-13C7792BD6C5}" type="pres">
      <dgm:prSet presAssocID="{314D4A6E-26AB-482A-B91D-553C8AF547D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3F33FC-7BBD-4173-BB81-6041D04BA809}" type="pres">
      <dgm:prSet presAssocID="{314D4A6E-26AB-482A-B91D-553C8AF547DF}" presName="wedge4" presStyleLbl="node1" presStyleIdx="3" presStyleCnt="4"/>
      <dgm:spPr/>
    </dgm:pt>
    <dgm:pt modelId="{298681C7-B0D8-43E1-BD37-F41524A105B3}" type="pres">
      <dgm:prSet presAssocID="{314D4A6E-26AB-482A-B91D-553C8AF547D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B6F015-DF78-4458-98A8-9F1C2FBA3250}" type="presOf" srcId="{F2FA0DEC-F9C2-4192-962B-2AD13405A30B}" destId="{273F33FC-7BBD-4173-BB81-6041D04BA809}" srcOrd="0" destOrd="0" presId="urn:microsoft.com/office/officeart/2005/8/layout/chart3"/>
    <dgm:cxn modelId="{91319C19-C008-41BA-AFD3-0F45F78640FC}" type="presOf" srcId="{F2FA0DEC-F9C2-4192-962B-2AD13405A30B}" destId="{298681C7-B0D8-43E1-BD37-F41524A105B3}" srcOrd="1" destOrd="0" presId="urn:microsoft.com/office/officeart/2005/8/layout/chart3"/>
    <dgm:cxn modelId="{0B532428-B8FE-4C45-A124-7E238CF7B40F}" srcId="{314D4A6E-26AB-482A-B91D-553C8AF547DF}" destId="{F2FA0DEC-F9C2-4192-962B-2AD13405A30B}" srcOrd="3" destOrd="0" parTransId="{0A418A88-B289-457E-A0FC-427B99258BEE}" sibTransId="{64AF3AE6-A1C4-4254-915D-5A03F4986E18}"/>
    <dgm:cxn modelId="{26D41D2E-D5A0-4D39-BBBD-8C1EFE9C9031}" srcId="{314D4A6E-26AB-482A-B91D-553C8AF547DF}" destId="{C577A418-5F95-4781-BF53-F17A655F30B2}" srcOrd="2" destOrd="0" parTransId="{B5E5B2D0-299C-43A8-A4F1-CEC0A6A58157}" sibTransId="{BCAA346F-E552-4219-9D70-4BAC465BAEAB}"/>
    <dgm:cxn modelId="{BD9CC63F-76AB-4DDB-AFED-F0BEA721DE5B}" type="presOf" srcId="{F844D679-03C5-4135-9688-B319C3DC8590}" destId="{6E70B45A-EAF2-498E-890E-621DEEA03AF1}" srcOrd="1" destOrd="0" presId="urn:microsoft.com/office/officeart/2005/8/layout/chart3"/>
    <dgm:cxn modelId="{EFA7E252-EB79-4DD3-940A-78BB07DADBD3}" srcId="{314D4A6E-26AB-482A-B91D-553C8AF547DF}" destId="{F844D679-03C5-4135-9688-B319C3DC8590}" srcOrd="0" destOrd="0" parTransId="{055C14F1-65A9-4331-B592-C8C6BDB1B26F}" sibTransId="{7BBCC978-8FC4-4808-A382-B6E8400C85AB}"/>
    <dgm:cxn modelId="{4E81A274-0A87-41ED-9085-9B3E31940613}" type="presOf" srcId="{C577A418-5F95-4781-BF53-F17A655F30B2}" destId="{98CFB7CD-537A-43D6-A428-5D30BF9B9E75}" srcOrd="0" destOrd="0" presId="urn:microsoft.com/office/officeart/2005/8/layout/chart3"/>
    <dgm:cxn modelId="{01666A5A-54C7-47AB-8F42-142F6E454F64}" type="presOf" srcId="{314D4A6E-26AB-482A-B91D-553C8AF547DF}" destId="{22E91F83-B30C-4022-89D1-91F5F7AC063E}" srcOrd="0" destOrd="0" presId="urn:microsoft.com/office/officeart/2005/8/layout/chart3"/>
    <dgm:cxn modelId="{5711A39E-D5DB-40F6-B28C-9F1CED449ACC}" type="presOf" srcId="{19A61291-E7C6-4DC1-B2F9-2ED5A45E5C59}" destId="{81A364C8-87A6-4C6A-8FA3-71539FAB09A3}" srcOrd="0" destOrd="0" presId="urn:microsoft.com/office/officeart/2005/8/layout/chart3"/>
    <dgm:cxn modelId="{76FF14A0-A573-40FC-BC67-2F29279F789B}" type="presOf" srcId="{19A61291-E7C6-4DC1-B2F9-2ED5A45E5C59}" destId="{068C85D7-E7C9-4F26-AA88-AE224203CB86}" srcOrd="1" destOrd="0" presId="urn:microsoft.com/office/officeart/2005/8/layout/chart3"/>
    <dgm:cxn modelId="{9C75E7C4-D91B-4044-8C0F-EEBF13C81F25}" type="presOf" srcId="{F844D679-03C5-4135-9688-B319C3DC8590}" destId="{F8F57C0C-7B00-4DB9-ABE0-4B7A31400849}" srcOrd="0" destOrd="0" presId="urn:microsoft.com/office/officeart/2005/8/layout/chart3"/>
    <dgm:cxn modelId="{FFE606D0-502D-4877-AD00-9862B91C3838}" srcId="{314D4A6E-26AB-482A-B91D-553C8AF547DF}" destId="{19A61291-E7C6-4DC1-B2F9-2ED5A45E5C59}" srcOrd="1" destOrd="0" parTransId="{C3F74E86-E724-4250-902B-775B8FAF5477}" sibTransId="{8D41C79A-0DC3-4400-8173-1AB5CF275F9B}"/>
    <dgm:cxn modelId="{1C4E06E5-7AAC-4B66-8907-F23D4DC451B2}" type="presOf" srcId="{C577A418-5F95-4781-BF53-F17A655F30B2}" destId="{91E3BBDF-CA5B-4413-897E-13C7792BD6C5}" srcOrd="1" destOrd="0" presId="urn:microsoft.com/office/officeart/2005/8/layout/chart3"/>
    <dgm:cxn modelId="{93A06776-213F-41E9-9361-9A791E22B4D6}" type="presParOf" srcId="{22E91F83-B30C-4022-89D1-91F5F7AC063E}" destId="{F8F57C0C-7B00-4DB9-ABE0-4B7A31400849}" srcOrd="0" destOrd="0" presId="urn:microsoft.com/office/officeart/2005/8/layout/chart3"/>
    <dgm:cxn modelId="{DA865390-FE57-4DCB-9C77-E0CD91AA1368}" type="presParOf" srcId="{22E91F83-B30C-4022-89D1-91F5F7AC063E}" destId="{6E70B45A-EAF2-498E-890E-621DEEA03AF1}" srcOrd="1" destOrd="0" presId="urn:microsoft.com/office/officeart/2005/8/layout/chart3"/>
    <dgm:cxn modelId="{F2693C5D-84AD-4AD7-9A72-15DB834A97FE}" type="presParOf" srcId="{22E91F83-B30C-4022-89D1-91F5F7AC063E}" destId="{81A364C8-87A6-4C6A-8FA3-71539FAB09A3}" srcOrd="2" destOrd="0" presId="urn:microsoft.com/office/officeart/2005/8/layout/chart3"/>
    <dgm:cxn modelId="{8EFA2A5F-8459-469D-B137-6319495C6D4E}" type="presParOf" srcId="{22E91F83-B30C-4022-89D1-91F5F7AC063E}" destId="{068C85D7-E7C9-4F26-AA88-AE224203CB86}" srcOrd="3" destOrd="0" presId="urn:microsoft.com/office/officeart/2005/8/layout/chart3"/>
    <dgm:cxn modelId="{30F5E470-0A0A-400B-8A50-5BA31854E51F}" type="presParOf" srcId="{22E91F83-B30C-4022-89D1-91F5F7AC063E}" destId="{98CFB7CD-537A-43D6-A428-5D30BF9B9E75}" srcOrd="4" destOrd="0" presId="urn:microsoft.com/office/officeart/2005/8/layout/chart3"/>
    <dgm:cxn modelId="{4D7C49C5-2BD8-481F-9FA9-6DDDD43A40C3}" type="presParOf" srcId="{22E91F83-B30C-4022-89D1-91F5F7AC063E}" destId="{91E3BBDF-CA5B-4413-897E-13C7792BD6C5}" srcOrd="5" destOrd="0" presId="urn:microsoft.com/office/officeart/2005/8/layout/chart3"/>
    <dgm:cxn modelId="{E8121200-D32C-442A-B8E1-E56C6E49BEA4}" type="presParOf" srcId="{22E91F83-B30C-4022-89D1-91F5F7AC063E}" destId="{273F33FC-7BBD-4173-BB81-6041D04BA809}" srcOrd="6" destOrd="0" presId="urn:microsoft.com/office/officeart/2005/8/layout/chart3"/>
    <dgm:cxn modelId="{DD2C1F97-DF6B-462F-A349-CD59975EB223}" type="presParOf" srcId="{22E91F83-B30C-4022-89D1-91F5F7AC063E}" destId="{298681C7-B0D8-43E1-BD37-F41524A105B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57C0C-7B00-4DB9-ABE0-4B7A31400849}">
      <dsp:nvSpPr>
        <dsp:cNvPr id="0" name=""/>
        <dsp:cNvSpPr/>
      </dsp:nvSpPr>
      <dsp:spPr>
        <a:xfrm>
          <a:off x="1884070" y="361342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NUVE-LAB</a:t>
          </a:r>
        </a:p>
      </dsp:txBody>
      <dsp:txXfrm>
        <a:off x="4211929" y="1203403"/>
        <a:ext cx="1679786" cy="1354666"/>
      </dsp:txXfrm>
    </dsp:sp>
    <dsp:sp modelId="{81A364C8-87A6-4C6A-8FA3-71539FAB09A3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Ajoneuvot ja laitteet</a:t>
          </a:r>
        </a:p>
      </dsp:txBody>
      <dsp:txXfrm>
        <a:off x="4049369" y="2886523"/>
        <a:ext cx="1679786" cy="1354666"/>
      </dsp:txXfrm>
    </dsp:sp>
    <dsp:sp modelId="{98CFB7CD-537A-43D6-A428-5D30BF9B9E75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Oulu Automotive Cluster</a:t>
          </a:r>
        </a:p>
      </dsp:txBody>
      <dsp:txXfrm>
        <a:off x="2207022" y="2886523"/>
        <a:ext cx="1679786" cy="1354666"/>
      </dsp:txXfrm>
    </dsp:sp>
    <dsp:sp modelId="{273F33FC-7BBD-4173-BB81-6041D04BA809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 err="1"/>
            <a:t>OuluZone</a:t>
          </a:r>
          <a:endParaRPr lang="fi-FI" sz="2600" kern="1200" dirty="0"/>
        </a:p>
      </dsp:txBody>
      <dsp:txXfrm>
        <a:off x="2207022" y="1369297"/>
        <a:ext cx="1679786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242AF5-A057-0CDD-9B3F-C548AA83154B}"/>
              </a:ext>
            </a:extLst>
          </p:cNvPr>
          <p:cNvSpPr/>
          <p:nvPr userDrawn="1"/>
        </p:nvSpPr>
        <p:spPr>
          <a:xfrm>
            <a:off x="0" y="0"/>
            <a:ext cx="12192000" cy="4011938"/>
          </a:xfrm>
          <a:prstGeom prst="rect">
            <a:avLst/>
          </a:prstGeom>
          <a:gradFill>
            <a:gsLst>
              <a:gs pos="0">
                <a:srgbClr val="535352"/>
              </a:gs>
              <a:gs pos="85000">
                <a:srgbClr val="3231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DEAF-6148-4749-B97C-50A3CF3A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1"/>
                </a:solidFill>
              </a:defRPr>
            </a:lvl1pPr>
          </a:lstStyle>
          <a:p>
            <a:fld id="{2F0F03E1-AB04-2143-99A1-D2B73E00C0D8}" type="datetime1">
              <a:rPr lang="fi-FI" smtClean="0"/>
              <a:t>15.11.2023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FCBBF-4665-964E-BFA2-F93BB5B1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1"/>
                </a:solidFill>
              </a:defRPr>
            </a:lvl1pPr>
          </a:lstStyle>
          <a:p>
            <a:fld id="{F38ADA23-3A41-4E4B-96BE-A5F4A112BCB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A886B0-AD70-F055-07DD-79765ADFB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2263"/>
            <a:ext cx="10515600" cy="217788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D7348A-F622-3BBB-200B-A7F5A6B6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7995"/>
            <a:ext cx="10515600" cy="9577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513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  <a:p>
            <a:pPr lvl="0"/>
            <a:endParaRPr lang="en-FI"/>
          </a:p>
          <a:p>
            <a:pPr lvl="0"/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9549B-A1CD-E744-B51E-9F30B523DEB7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E9B14F-FCFE-E74A-82F2-16836A48861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2" y="1828801"/>
            <a:ext cx="5181598" cy="37719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150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00" y="365125"/>
            <a:ext cx="5168900" cy="1325563"/>
          </a:xfrm>
        </p:spPr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9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  <a:p>
            <a:pPr lvl="0"/>
            <a:endParaRPr lang="en-FI"/>
          </a:p>
          <a:p>
            <a:pPr lvl="0"/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22136-DAD1-C149-A888-C23FEE8E589C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E9B14F-FCFE-E74A-82F2-16836A48861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717309" cy="68580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686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61501F5B-E163-7ED3-9197-755110AB3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509" t="8402" r="-6887" b="9778"/>
          <a:stretch/>
        </p:blipFill>
        <p:spPr>
          <a:xfrm>
            <a:off x="6019800" y="1458477"/>
            <a:ext cx="6102724" cy="4442426"/>
          </a:xfrm>
          <a:prstGeom prst="rect">
            <a:avLst/>
          </a:prstGeom>
          <a:effectLst>
            <a:outerShdw blurRad="159900" dist="514248" dir="2340000" sx="99437" sy="99437" algn="tl" rotWithShape="0">
              <a:schemeClr val="tx1">
                <a:alpha val="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  <a:p>
            <a:pPr lvl="0"/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9549B-A1CD-E744-B51E-9F30B523DEB7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379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061097EF-4A05-1BDE-241F-2EB6646F0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509" t="8402" r="-6887" b="9778"/>
          <a:stretch/>
        </p:blipFill>
        <p:spPr>
          <a:xfrm>
            <a:off x="285377" y="1458477"/>
            <a:ext cx="6102724" cy="4442426"/>
          </a:xfrm>
          <a:prstGeom prst="rect">
            <a:avLst/>
          </a:prstGeom>
          <a:effectLst>
            <a:outerShdw blurRad="114300" dist="596900" dir="7140000" sx="99437" sy="99437" algn="tl" rotWithShape="0">
              <a:schemeClr val="tx1">
                <a:alpha val="6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9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  <a:p>
            <a:pPr lvl="0"/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22136-DAD1-C149-A888-C23FEE8E589C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82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9549B-A1CD-E744-B51E-9F30B523DEB7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D8F846E9-BC74-B064-7958-9C8A9136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5" b="4534"/>
          <a:stretch/>
        </p:blipFill>
        <p:spPr>
          <a:xfrm>
            <a:off x="6689130" y="1825625"/>
            <a:ext cx="4759263" cy="4257675"/>
          </a:xfrm>
          <a:prstGeom prst="rect">
            <a:avLst/>
          </a:prstGeom>
          <a:effectLst>
            <a:outerShdw blurRad="152400" dist="508000" dir="2340000" sx="99080" sy="99080" algn="tl" rotWithShape="0">
              <a:schemeClr val="tx1">
                <a:alpha val="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670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9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22136-DAD1-C149-A888-C23FEE8E589C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6816094C-9D5E-5EF3-B1DF-3DE3F6A60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5" b="4534"/>
          <a:stretch/>
        </p:blipFill>
        <p:spPr>
          <a:xfrm>
            <a:off x="825500" y="1825625"/>
            <a:ext cx="4759263" cy="4257675"/>
          </a:xfrm>
          <a:prstGeom prst="rect">
            <a:avLst/>
          </a:prstGeom>
          <a:effectLst>
            <a:outerShdw blurRad="125313" dist="609182" dir="7147433" sx="99080" sy="99080" algn="tl" rotWithShape="0">
              <a:schemeClr val="tx1">
                <a:alpha val="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1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B8666DD-F75E-5746-8994-5FE209166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260" y="1027906"/>
            <a:ext cx="5597525" cy="5597525"/>
          </a:xfrm>
          <a:prstGeom prst="rect">
            <a:avLst/>
          </a:prstGeom>
          <a:effectLst>
            <a:outerShdw blurRad="152400" dist="508000" dir="2340000" sx="99000" sy="99000" algn="ctr" rotWithShape="0">
              <a:schemeClr val="tx1">
                <a:alpha val="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9549B-A1CD-E744-B51E-9F30B523DEB7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705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357420-E058-DC0B-49D8-789E1CE62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637" y="1027906"/>
            <a:ext cx="5597525" cy="5597525"/>
          </a:xfrm>
          <a:prstGeom prst="rect">
            <a:avLst/>
          </a:prstGeom>
          <a:effectLst>
            <a:outerShdw blurRad="114300" dist="596900" dir="7140000" sx="99000" sy="99000" algn="ctr" rotWithShape="0">
              <a:schemeClr val="tx1">
                <a:alpha val="6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9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22136-DAD1-C149-A888-C23FEE8E589C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173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54A6139-5B66-A4CF-28FE-03FCE9875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2749" y="1498010"/>
            <a:ext cx="4724114" cy="4724114"/>
          </a:xfrm>
          <a:prstGeom prst="rect">
            <a:avLst/>
          </a:prstGeom>
          <a:effectLst>
            <a:outerShdw blurRad="152400" dist="622300" dir="2340000" sx="99000" sy="99000" algn="ctr" rotWithShape="0">
              <a:schemeClr val="tx1">
                <a:alpha val="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9549B-A1CD-E744-B51E-9F30B523DEB7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932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A41F8E1-6ED5-35D8-D142-A62748711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4" y="1498010"/>
            <a:ext cx="4724114" cy="4724114"/>
          </a:xfrm>
          <a:prstGeom prst="rect">
            <a:avLst/>
          </a:prstGeom>
          <a:effectLst>
            <a:outerShdw blurRad="152400" dist="622300" dir="2340000" sx="99000" sy="99000" algn="ctr" rotWithShape="0">
              <a:schemeClr val="tx1">
                <a:alpha val="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FDE0-8445-114D-B01D-C5D0CC89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246-FA8C-764F-B101-64B1098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900" y="1825625"/>
            <a:ext cx="5181600" cy="37719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1A7A-EBE7-7F4D-A347-DA60358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22136-DAD1-C149-A888-C23FEE8E589C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A2B0-AA83-2F43-BEDF-40C343A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525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DEAF-6148-4749-B97C-50A3CF3A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E51-7231-F14D-BA6A-DC8A7400B6FB}" type="datetime1">
              <a:rPr lang="fi-FI" smtClean="0"/>
              <a:t>15.11.2023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FCBBF-4665-964E-BFA2-F93BB5B1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53A273-C45A-267B-1B36-672B8D5C6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22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DDD40C-0E13-FA9E-62EB-E907C0046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1938"/>
            <a:ext cx="10515600" cy="9577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747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4434841-CF88-4603-AB11-CCFABDEB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7DC-2927-4A06-9E12-F3492CDE35EC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704A88-C260-4E3C-AEC5-45C10986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55E954-8037-47EC-A4E0-94A771F2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9FE-A721-411A-AD1D-C55B5E8D4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91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9A2E09-53B8-449C-BF2F-1C2C7F10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368D44-E543-4B5D-B2D9-DC7A56DF8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F3C76-1F22-4A16-B001-295714C5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7DC-2927-4A06-9E12-F3492CDE35EC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C8F665-C670-4051-85FA-FA282777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B3B12-9C02-43EA-8C77-1B14C41B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9FE-A721-411A-AD1D-C55B5E8D4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78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88F30034-4CB1-60BE-0608-F60F378EB8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35352"/>
              </a:gs>
              <a:gs pos="85000">
                <a:srgbClr val="3231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DEAF-6148-4749-B97C-50A3CF3A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0F03E1-AB04-2143-99A1-D2B73E00C0D8}" type="datetime1">
              <a:rPr lang="fi-FI" smtClean="0"/>
              <a:pPr/>
              <a:t>15.11.2023</a:t>
            </a:fld>
            <a:endParaRPr lang="en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A886B0-AD70-F055-07DD-79765ADFB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42286"/>
            <a:ext cx="10515600" cy="15439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D7348A-F622-3BBB-200B-A7F5A6B6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42415"/>
            <a:ext cx="10515600" cy="9577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EBF6E0F-75D0-AFFC-F520-DE5775588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4249" y="633953"/>
            <a:ext cx="3569752" cy="25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9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4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2D24-8911-9646-8BCF-12938900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CC60-57D3-7A47-84CA-748D11F3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  <a:p>
            <a:pPr lvl="0"/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AF887-5A7E-3142-A1FE-052D7E2C7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3932237" cy="3557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16AEE-B859-424D-8AAB-F98D7298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650-F704-1244-9D29-4347F7591800}" type="datetime1">
              <a:rPr lang="fi-FI" smtClean="0"/>
              <a:t>15.11.2023</a:t>
            </a:fld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4BE68-F1B2-A94D-83D1-B31EAC12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/>
          <a:lstStyle/>
          <a:p>
            <a:fld id="{F38ADA23-3A41-4E4B-96BE-A5F4A112BC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45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76F646-A4BB-9B9F-A053-0027DB1E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0D6887-29FF-7B61-8759-120391419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7228721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76F646-A4BB-9B9F-A053-0027DB1E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0D6887-29FF-7B61-8759-120391419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264195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bg>
      <p:bgPr>
        <a:gradFill>
          <a:gsLst>
            <a:gs pos="7000">
              <a:schemeClr val="bg1"/>
            </a:gs>
            <a:gs pos="8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6530CBD-A988-F57F-8EA6-E02AF983779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530416" y="2474482"/>
            <a:ext cx="9821794" cy="32811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Startup-yrittäjyys</a:t>
            </a:r>
            <a:r>
              <a:rPr lang="en-GB" dirty="0"/>
              <a:t>, </a:t>
            </a:r>
            <a:r>
              <a:rPr lang="en-GB" dirty="0" err="1"/>
              <a:t>osaaminen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jatkuva</a:t>
            </a:r>
            <a:r>
              <a:rPr lang="en-GB" dirty="0"/>
              <a:t> </a:t>
            </a:r>
            <a:r>
              <a:rPr lang="en-GB" dirty="0" err="1"/>
              <a:t>oppiminen</a:t>
            </a:r>
            <a:r>
              <a:rPr lang="en-GB" dirty="0"/>
              <a:t> • </a:t>
            </a:r>
            <a:r>
              <a:rPr lang="en-GB" dirty="0" err="1"/>
              <a:t>Kaupunki</a:t>
            </a:r>
            <a:r>
              <a:rPr lang="en-GB" dirty="0"/>
              <a:t> Smart City -</a:t>
            </a:r>
            <a:r>
              <a:rPr lang="en-GB" dirty="0" err="1"/>
              <a:t>ratkaisujen</a:t>
            </a:r>
            <a:r>
              <a:rPr lang="en-GB" dirty="0"/>
              <a:t> </a:t>
            </a:r>
            <a:r>
              <a:rPr lang="en-GB" dirty="0" err="1"/>
              <a:t>kehitysalustana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92068"/>
            <a:ext cx="10515600" cy="554182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err="1"/>
              <a:t>Euroopan</a:t>
            </a:r>
            <a:r>
              <a:rPr lang="en-US" dirty="0"/>
              <a:t> paras </a:t>
            </a:r>
            <a:r>
              <a:rPr lang="en-US" dirty="0" err="1"/>
              <a:t>digitaalisesta</a:t>
            </a:r>
            <a:r>
              <a:rPr lang="en-US" dirty="0"/>
              <a:t> </a:t>
            </a:r>
            <a:r>
              <a:rPr lang="en-US" dirty="0" err="1"/>
              <a:t>globaalia</a:t>
            </a:r>
            <a:r>
              <a:rPr lang="en-US" dirty="0"/>
              <a:t> </a:t>
            </a:r>
            <a:r>
              <a:rPr lang="en-US" dirty="0" err="1"/>
              <a:t>lisäarvoa</a:t>
            </a:r>
            <a:r>
              <a:rPr lang="en-US" dirty="0"/>
              <a:t> </a:t>
            </a:r>
            <a:r>
              <a:rPr lang="en-US" dirty="0" err="1"/>
              <a:t>tuottava</a:t>
            </a:r>
            <a:r>
              <a:rPr lang="en-US" dirty="0"/>
              <a:t> </a:t>
            </a:r>
            <a:r>
              <a:rPr lang="en-US" dirty="0" err="1"/>
              <a:t>ekosysteemi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76F646-A4BB-9B9F-A053-0027DB1E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0D6887-29FF-7B61-8759-120391419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09" y="104682"/>
            <a:ext cx="656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383357-B739-3387-C70E-C60578E01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6691" y="172402"/>
            <a:ext cx="627284" cy="51437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F5A231-78A1-7E55-FC44-807881C9CA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8923" y="397469"/>
            <a:ext cx="690624" cy="18332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CD66E1B-D539-CCCB-527E-E073DF44DB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199" y="267884"/>
            <a:ext cx="983527" cy="42681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75B9ED5-8F76-A66D-C793-1B01E17DF1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2504" y="198911"/>
            <a:ext cx="1637373" cy="58043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99567B4-7538-72CB-B919-9F3E87CEF4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08157" y="149707"/>
            <a:ext cx="1924965" cy="49552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ED49357-54BB-ED6C-F111-EA233EF602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84329" y="267884"/>
            <a:ext cx="1585928" cy="38266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A9EE2B6-5462-37E1-E01C-6D4582B97C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0434" y="312476"/>
            <a:ext cx="501775" cy="33763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768D86A-31BF-EC34-2D4E-6BEB333697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4648" y="437107"/>
            <a:ext cx="1433856" cy="10404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FCB3DC8-1DD1-B2F0-32E7-F6BD698A6B8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530416" y="1706515"/>
            <a:ext cx="2763841" cy="55418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Digitalisaatio</a:t>
            </a:r>
            <a:r>
              <a:rPr lang="en-GB" dirty="0"/>
              <a:t> </a:t>
            </a:r>
            <a:r>
              <a:rPr lang="en-GB" dirty="0" err="1"/>
              <a:t>kaupunkiympäristön</a:t>
            </a:r>
            <a:r>
              <a:rPr lang="en-GB" dirty="0"/>
              <a:t> </a:t>
            </a:r>
            <a:r>
              <a:rPr lang="en-GB" dirty="0" err="1"/>
              <a:t>muutoksessa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844ED95-117B-29D3-5651-7368F598382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993071" y="1709625"/>
            <a:ext cx="2763842" cy="554183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Digitaaliset</a:t>
            </a:r>
            <a:r>
              <a:rPr lang="en-GB" dirty="0"/>
              <a:t> </a:t>
            </a:r>
            <a:r>
              <a:rPr lang="en-GB" dirty="0" err="1"/>
              <a:t>hyvinvoinnin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terveyden</a:t>
            </a:r>
            <a:r>
              <a:rPr lang="en-GB" dirty="0"/>
              <a:t> </a:t>
            </a:r>
            <a:r>
              <a:rPr lang="en-GB" dirty="0" err="1"/>
              <a:t>ratkaisut</a:t>
            </a:r>
            <a:r>
              <a:rPr lang="en-GB" dirty="0"/>
              <a:t> – </a:t>
            </a:r>
            <a:r>
              <a:rPr lang="en-GB" dirty="0" err="1"/>
              <a:t>OuluHealth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EBE3A57-0FFB-70A6-88B4-44D77F4C7FFB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575061" y="1714774"/>
            <a:ext cx="2777150" cy="554183"/>
          </a:xfrm>
        </p:spPr>
        <p:txBody>
          <a:bodyPr>
            <a:norm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Kestävä</a:t>
            </a:r>
            <a:r>
              <a:rPr lang="en-GB" dirty="0"/>
              <a:t> </a:t>
            </a:r>
            <a:r>
              <a:rPr lang="en-GB" dirty="0" err="1"/>
              <a:t>kiertotalous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puhtaat</a:t>
            </a:r>
            <a:r>
              <a:rPr lang="en-GB" dirty="0"/>
              <a:t> </a:t>
            </a:r>
            <a:r>
              <a:rPr lang="en-GB" dirty="0" err="1"/>
              <a:t>ratkaisut</a:t>
            </a:r>
            <a:endParaRPr lang="en-GB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A5F9E2-EC83-9ADF-C5FB-6E80ABF828D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64206" y="1484138"/>
            <a:ext cx="448063" cy="1527164"/>
          </a:xfrm>
        </p:spPr>
        <p:txBody>
          <a:bodyPr vert="vert270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KOHDEALAT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8D353C3-BC6F-2069-172F-44A338DD0FD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64205" y="3564436"/>
            <a:ext cx="448063" cy="2547606"/>
          </a:xfrm>
        </p:spPr>
        <p:txBody>
          <a:bodyPr vert="vert270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KÄRKIOHJELMAT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E8561FB-F64B-082D-B29B-500D98769E93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53446" y="3737641"/>
            <a:ext cx="3335134" cy="2369958"/>
          </a:xfr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Tulevaisuuden</a:t>
            </a:r>
            <a:r>
              <a:rPr lang="en-GB" dirty="0"/>
              <a:t> </a:t>
            </a:r>
            <a:r>
              <a:rPr lang="en-GB" dirty="0" err="1"/>
              <a:t>tietoverkot</a:t>
            </a:r>
            <a:endParaRPr lang="en-GB" dirty="0"/>
          </a:p>
          <a:p>
            <a:pPr lvl="0"/>
            <a:r>
              <a:rPr lang="en-GB" dirty="0" err="1"/>
              <a:t>Autonomisten</a:t>
            </a:r>
            <a:r>
              <a:rPr lang="en-GB" dirty="0"/>
              <a:t> </a:t>
            </a:r>
            <a:r>
              <a:rPr lang="en-GB" dirty="0" err="1"/>
              <a:t>ajoneuvojen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laitteiden</a:t>
            </a:r>
            <a:r>
              <a:rPr lang="en-GB" dirty="0"/>
              <a:t> </a:t>
            </a:r>
            <a:r>
              <a:rPr lang="en-GB" dirty="0" err="1"/>
              <a:t>kehitysalusta</a:t>
            </a:r>
            <a:endParaRPr lang="en-GB" dirty="0"/>
          </a:p>
          <a:p>
            <a:pPr lvl="0"/>
            <a:r>
              <a:rPr lang="en-GB" dirty="0"/>
              <a:t>Data-</a:t>
            </a:r>
            <a:r>
              <a:rPr lang="en-GB" dirty="0" err="1"/>
              <a:t>analytiikka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075DF36-0801-85AE-D30C-AF60DC19E4E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421779" y="3742084"/>
            <a:ext cx="3335134" cy="2369958"/>
          </a:xfr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ratkaisut</a:t>
            </a:r>
            <a:r>
              <a:rPr lang="en-GB" dirty="0"/>
              <a:t> </a:t>
            </a:r>
            <a:r>
              <a:rPr lang="en-GB" dirty="0" err="1"/>
              <a:t>yhteiskunnan</a:t>
            </a:r>
            <a:r>
              <a:rPr lang="en-GB" dirty="0"/>
              <a:t> </a:t>
            </a:r>
            <a:r>
              <a:rPr lang="en-GB" dirty="0" err="1"/>
              <a:t>resurssina</a:t>
            </a:r>
            <a:r>
              <a:rPr lang="en-GB" dirty="0"/>
              <a:t> </a:t>
            </a:r>
            <a:r>
              <a:rPr lang="en-GB" dirty="0" err="1"/>
              <a:t>osana</a:t>
            </a:r>
            <a:r>
              <a:rPr lang="en-GB" dirty="0"/>
              <a:t> </a:t>
            </a:r>
            <a:r>
              <a:rPr lang="en-GB" dirty="0" err="1"/>
              <a:t>ennakoivaa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tukevaa</a:t>
            </a:r>
            <a:r>
              <a:rPr lang="en-GB" dirty="0"/>
              <a:t> </a:t>
            </a:r>
            <a:r>
              <a:rPr lang="en-GB" dirty="0" err="1"/>
              <a:t>terveydenhuoltoa</a:t>
            </a:r>
            <a:endParaRPr lang="en-GB" dirty="0"/>
          </a:p>
          <a:p>
            <a:pPr lvl="0"/>
            <a:r>
              <a:rPr lang="en-GB" dirty="0" err="1"/>
              <a:t>Paremmat</a:t>
            </a:r>
            <a:r>
              <a:rPr lang="en-GB" dirty="0"/>
              <a:t> </a:t>
            </a:r>
            <a:r>
              <a:rPr lang="en-GB" dirty="0" err="1"/>
              <a:t>palvelut</a:t>
            </a:r>
            <a:r>
              <a:rPr lang="en-GB" dirty="0"/>
              <a:t> </a:t>
            </a:r>
            <a:r>
              <a:rPr lang="en-GB" dirty="0" err="1"/>
              <a:t>kuntalaisille</a:t>
            </a:r>
            <a:r>
              <a:rPr lang="en-GB" dirty="0"/>
              <a:t> </a:t>
            </a:r>
            <a:r>
              <a:rPr lang="en-GB" dirty="0" err="1"/>
              <a:t>virtuaalipalvelutuotannon</a:t>
            </a:r>
            <a:r>
              <a:rPr lang="en-GB" dirty="0"/>
              <a:t> </a:t>
            </a:r>
            <a:r>
              <a:rPr lang="en-GB" dirty="0" err="1"/>
              <a:t>avulla</a:t>
            </a:r>
            <a:endParaRPr lang="en-GB" dirty="0"/>
          </a:p>
          <a:p>
            <a:pPr lvl="0"/>
            <a:r>
              <a:rPr lang="en-GB" dirty="0" err="1"/>
              <a:t>Sote-palveluntuottajien</a:t>
            </a:r>
            <a:r>
              <a:rPr lang="en-GB" dirty="0"/>
              <a:t> </a:t>
            </a:r>
            <a:r>
              <a:rPr lang="en-GB" dirty="0" err="1"/>
              <a:t>innovaatio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testaustoiminnan</a:t>
            </a:r>
            <a:r>
              <a:rPr lang="en-GB" dirty="0"/>
              <a:t> </a:t>
            </a:r>
            <a:r>
              <a:rPr lang="en-GB" dirty="0" err="1"/>
              <a:t>kehittäminen</a:t>
            </a:r>
            <a:endParaRPr lang="en-GB" dirty="0"/>
          </a:p>
          <a:p>
            <a:pPr lvl="0"/>
            <a:r>
              <a:rPr lang="en-GB" dirty="0" err="1"/>
              <a:t>Kontinkankaan</a:t>
            </a:r>
            <a:r>
              <a:rPr lang="en-GB" dirty="0"/>
              <a:t> </a:t>
            </a:r>
            <a:r>
              <a:rPr lang="en-GB" dirty="0" err="1"/>
              <a:t>hyvinvointikampus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2C7202C-20C6-258F-45EF-016D16A07A24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003421" y="3747233"/>
            <a:ext cx="3335134" cy="2369958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Uuden</a:t>
            </a:r>
            <a:r>
              <a:rPr lang="en-GB" dirty="0"/>
              <a:t> </a:t>
            </a:r>
            <a:r>
              <a:rPr lang="en-GB" dirty="0" err="1"/>
              <a:t>sukupolven</a:t>
            </a:r>
            <a:r>
              <a:rPr lang="en-GB" dirty="0"/>
              <a:t> </a:t>
            </a:r>
            <a:r>
              <a:rPr lang="en-GB" dirty="0" err="1"/>
              <a:t>energiatuotteet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-</a:t>
            </a:r>
            <a:r>
              <a:rPr lang="en-GB" dirty="0" err="1"/>
              <a:t>palvelut</a:t>
            </a:r>
            <a:endParaRPr lang="en-GB" dirty="0"/>
          </a:p>
          <a:p>
            <a:pPr lvl="0"/>
            <a:r>
              <a:rPr lang="en-GB" dirty="0" err="1"/>
              <a:t>Epäorgaanisten</a:t>
            </a:r>
            <a:r>
              <a:rPr lang="en-GB" dirty="0"/>
              <a:t> </a:t>
            </a:r>
            <a:r>
              <a:rPr lang="en-GB" dirty="0" err="1"/>
              <a:t>sivuvirtojen</a:t>
            </a:r>
            <a:r>
              <a:rPr lang="en-GB" dirty="0"/>
              <a:t> </a:t>
            </a:r>
            <a:r>
              <a:rPr lang="en-GB" dirty="0" err="1"/>
              <a:t>uudet</a:t>
            </a:r>
            <a:r>
              <a:rPr lang="en-GB" dirty="0"/>
              <a:t> </a:t>
            </a:r>
            <a:r>
              <a:rPr lang="en-GB" dirty="0" err="1"/>
              <a:t>ratkaisut</a:t>
            </a:r>
            <a:endParaRPr lang="en-GB" dirty="0"/>
          </a:p>
          <a:p>
            <a:pPr lvl="0"/>
            <a:r>
              <a:rPr lang="en-GB" dirty="0" err="1"/>
              <a:t>Ympäristömyönteinen</a:t>
            </a:r>
            <a:r>
              <a:rPr lang="en-GB" dirty="0"/>
              <a:t> </a:t>
            </a:r>
            <a:r>
              <a:rPr lang="en-GB" dirty="0" err="1"/>
              <a:t>teräs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siihen</a:t>
            </a:r>
            <a:r>
              <a:rPr lang="en-GB" dirty="0"/>
              <a:t> </a:t>
            </a:r>
            <a:r>
              <a:rPr lang="en-GB" dirty="0" err="1"/>
              <a:t>liittyvät</a:t>
            </a:r>
            <a:r>
              <a:rPr lang="en-GB" dirty="0"/>
              <a:t> </a:t>
            </a:r>
            <a:r>
              <a:rPr lang="en-GB" dirty="0" err="1"/>
              <a:t>arvoketjut</a:t>
            </a:r>
            <a:endParaRPr lang="en-GB" dirty="0"/>
          </a:p>
          <a:p>
            <a:pPr lvl="0"/>
            <a:r>
              <a:rPr lang="en-GB" dirty="0" err="1"/>
              <a:t>Vesiosaamisen</a:t>
            </a:r>
            <a:r>
              <a:rPr lang="en-GB" dirty="0"/>
              <a:t> </a:t>
            </a:r>
            <a:r>
              <a:rPr lang="en-GB" dirty="0" err="1"/>
              <a:t>kehittäminen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kaupallistaminen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A7273A2-442C-7809-2679-830B99F1DC93}"/>
              </a:ext>
            </a:extLst>
          </p:cNvPr>
          <p:cNvSpPr/>
          <p:nvPr userDrawn="1"/>
        </p:nvSpPr>
        <p:spPr>
          <a:xfrm>
            <a:off x="0" y="3011302"/>
            <a:ext cx="12192000" cy="550987"/>
          </a:xfrm>
          <a:prstGeom prst="rect">
            <a:avLst/>
          </a:prstGeom>
          <a:gradFill>
            <a:gsLst>
              <a:gs pos="0">
                <a:srgbClr val="D86A4E"/>
              </a:gs>
              <a:gs pos="85000">
                <a:srgbClr val="BB111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7BCD7B-2F3B-3B6D-5A0B-CADEEDBACF8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38199" y="3008106"/>
            <a:ext cx="10527668" cy="48065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Veturiyritykset</a:t>
            </a:r>
            <a:r>
              <a:rPr lang="en-GB" dirty="0"/>
              <a:t>, </a:t>
            </a:r>
            <a:r>
              <a:rPr lang="en-GB" dirty="0" err="1"/>
              <a:t>yritysekosysteemit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-</a:t>
            </a:r>
            <a:r>
              <a:rPr lang="en-GB" dirty="0" err="1"/>
              <a:t>verkostot</a:t>
            </a:r>
            <a:endParaRPr lang="en-GB" dirty="0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2F834CEA-DB8A-6134-8093-C55FDB645F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9980" y="2311529"/>
            <a:ext cx="654023" cy="654023"/>
          </a:xfrm>
          <a:prstGeom prst="rect">
            <a:avLst/>
          </a:prstGeom>
          <a:effectLst/>
        </p:spPr>
      </p:pic>
      <p:pic>
        <p:nvPicPr>
          <p:cNvPr id="31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69425144-0AD3-FA40-F672-2623B488D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6005" b="4534"/>
          <a:stretch/>
        </p:blipFill>
        <p:spPr>
          <a:xfrm>
            <a:off x="807980" y="1662145"/>
            <a:ext cx="678022" cy="606564"/>
          </a:xfrm>
          <a:prstGeom prst="rect">
            <a:avLst/>
          </a:prstGeom>
          <a:effectLst/>
        </p:spPr>
      </p:pic>
      <p:pic>
        <p:nvPicPr>
          <p:cNvPr id="32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4FB41D0E-D37A-1EC1-6B5A-8AB8EDDC5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-5509" t="8402" r="-6887" b="9778"/>
          <a:stretch/>
        </p:blipFill>
        <p:spPr>
          <a:xfrm>
            <a:off x="4280386" y="1635758"/>
            <a:ext cx="845890" cy="615758"/>
          </a:xfrm>
          <a:prstGeom prst="rect">
            <a:avLst/>
          </a:prstGeom>
          <a:effectLst/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FB5075A-F31B-054A-5D23-79A70DA244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36442" y="1610163"/>
            <a:ext cx="696903" cy="696903"/>
          </a:xfrm>
          <a:prstGeom prst="rect">
            <a:avLst/>
          </a:prstGeom>
          <a:effectLst/>
        </p:spPr>
      </p:pic>
      <p:sp>
        <p:nvSpPr>
          <p:cNvPr id="36" name="Suorakulmio 35">
            <a:extLst>
              <a:ext uri="{FF2B5EF4-FFF2-40B4-BE49-F238E27FC236}">
                <a16:creationId xmlns:a16="http://schemas.microsoft.com/office/drawing/2014/main" id="{D1EF6CA8-2D55-B279-3BDD-80560E13499B}"/>
              </a:ext>
            </a:extLst>
          </p:cNvPr>
          <p:cNvSpPr/>
          <p:nvPr userDrawn="1"/>
        </p:nvSpPr>
        <p:spPr>
          <a:xfrm>
            <a:off x="807980" y="1610163"/>
            <a:ext cx="3380600" cy="45070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673182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76F646-A4BB-9B9F-A053-0027DB1E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0D6887-29FF-7B61-8759-120391419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6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37CE01E7-21D4-EDDF-EA31-85CE6FB09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5" b="4534"/>
          <a:stretch/>
        </p:blipFill>
        <p:spPr>
          <a:xfrm>
            <a:off x="795981" y="2000854"/>
            <a:ext cx="935758" cy="837137"/>
          </a:xfrm>
          <a:prstGeom prst="rect">
            <a:avLst/>
          </a:prstGeom>
          <a:effectLst/>
        </p:spPr>
      </p:pic>
      <p:pic>
        <p:nvPicPr>
          <p:cNvPr id="9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1D848121-FCB2-4EB9-7EB8-B0AEAA004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5509" t="8402" r="-6887" b="9778"/>
          <a:stretch/>
        </p:blipFill>
        <p:spPr>
          <a:xfrm>
            <a:off x="684526" y="3021890"/>
            <a:ext cx="1150006" cy="837137"/>
          </a:xfrm>
          <a:prstGeom prst="rect">
            <a:avLst/>
          </a:prstGeom>
          <a:effectLst/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1E297CC-3243-26B2-321E-9DE259EFF4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9099" y="3947229"/>
            <a:ext cx="1039702" cy="1039702"/>
          </a:xfrm>
          <a:prstGeom prst="rect">
            <a:avLst/>
          </a:prstGeom>
          <a:effectLst/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E0937D4-26B7-0865-0424-F88C043824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652" y="5043604"/>
            <a:ext cx="952087" cy="952087"/>
          </a:xfrm>
          <a:prstGeom prst="rect">
            <a:avLst/>
          </a:prstGeom>
          <a:effectLst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D5E2461-13EF-46ED-5006-E172FB7A802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022766" y="1943103"/>
            <a:ext cx="8431764" cy="837137"/>
          </a:xfrm>
        </p:spPr>
        <p:txBody>
          <a:bodyPr anchor="ctr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3A4D139-4D0D-9237-329D-7F6D44760A3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022766" y="3002357"/>
            <a:ext cx="8431764" cy="837137"/>
          </a:xfrm>
        </p:spPr>
        <p:txBody>
          <a:bodyPr anchor="ctr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9483E10-EED0-6F6D-8404-3EB1CA45C8A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22766" y="4061611"/>
            <a:ext cx="8431764" cy="837137"/>
          </a:xfrm>
        </p:spPr>
        <p:txBody>
          <a:bodyPr anchor="ctr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66A3902-90BA-CC88-CF57-4322F2623D9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022766" y="5120865"/>
            <a:ext cx="8431764" cy="837137"/>
          </a:xfrm>
        </p:spPr>
        <p:txBody>
          <a:bodyPr anchor="ctr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90912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43402E-A381-92F3-76DD-C09BEC8D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745061-AE05-83F9-59D3-2134023F2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3940005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F84AD50-9C41-AA0D-6B2F-1B80053D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E4A8D-E046-3EC6-1A9F-E56DF3AA2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418181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622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97A432-65A7-F7EE-23E2-83C4C20A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98DCD679-E879-9245-87BA-B73498F76BDA}" type="datetime1">
              <a:rPr lang="fi-FI" smtClean="0"/>
              <a:t>15.11.2023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102498-24D3-C8D9-7136-90B0F97F7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023" y="104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35352"/>
                </a:solidFill>
                <a:latin typeface="Franklin Gothic Medium" panose="020B0603020102020204" pitchFamily="34" charset="0"/>
                <a:cs typeface="Rajdhani Medium" panose="02000000000000000000" pitchFamily="2" charset="77"/>
              </a:defRPr>
            </a:lvl1pPr>
          </a:lstStyle>
          <a:p>
            <a:fld id="{813EE036-39F9-C64C-A34B-2E9533E3BAEB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2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F1ABE8A-BDA5-EEEE-89D7-DE8A00859B6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443686" y="5600301"/>
            <a:ext cx="147563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75DED46-0ACB-4457-A448-DA37E17A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F03E1-AB04-2143-99A1-D2B73E00C0D8}" type="datetime1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91B4430-CC0A-ADF5-40B7-AD47264E9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OIA Aamukahvit </a:t>
            </a:r>
            <a:br>
              <a:rPr lang="fi-FI" dirty="0"/>
            </a:br>
            <a:r>
              <a:rPr lang="fi-FI" dirty="0"/>
              <a:t>NUVE-LAB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25011BDB-BA73-644D-781B-E25E79913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9.11.2023 OIA Olkkari</a:t>
            </a:r>
          </a:p>
          <a:p>
            <a:r>
              <a:rPr lang="fi-FI" dirty="0"/>
              <a:t>Autonomisten ajoneuvojen ja laitteiden kehitysalusta</a:t>
            </a:r>
          </a:p>
        </p:txBody>
      </p:sp>
    </p:spTree>
    <p:extLst>
      <p:ext uri="{BB962C8B-B14F-4D97-AF65-F5344CB8AC3E}">
        <p14:creationId xmlns:p14="http://schemas.microsoft.com/office/powerpoint/2010/main" val="335619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C27C50-424C-4665-8A95-3F83CB8F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24"/>
            <a:ext cx="10515600" cy="1133693"/>
          </a:xfrm>
        </p:spPr>
        <p:txBody>
          <a:bodyPr>
            <a:normAutofit/>
          </a:bodyPr>
          <a:lstStyle/>
          <a:p>
            <a:r>
              <a:rPr lang="fi-FI" sz="4000" b="1" i="1" dirty="0"/>
              <a:t>Kärkiohjelmalla on 4 kivijalkaa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9513246B-D6EE-3788-2CD3-0D5CBE04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830" y="1485931"/>
            <a:ext cx="2082642" cy="1157001"/>
          </a:xfrm>
          <a:prstGeom prst="rect">
            <a:avLst/>
          </a:prstGeom>
          <a:ln>
            <a:solidFill>
              <a:srgbClr val="BB1119">
                <a:shade val="50000"/>
              </a:srgbClr>
            </a:solidFill>
          </a:ln>
          <a:effectLst>
            <a:outerShdw blurRad="127000" dist="241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C6A442B-218B-8B3B-AE05-078099BB4A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255" y="3019261"/>
            <a:ext cx="2871119" cy="834769"/>
          </a:xfrm>
          <a:prstGeom prst="rect">
            <a:avLst/>
          </a:prstGeom>
          <a:effectLst>
            <a:outerShdw blurRad="127000" dist="241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Oulun yliopiston kehittämä kaivinkone ei tarvitse kuskia työtä tehdäkseen. Kuva: Timo Nykyri / Yle">
            <a:extLst>
              <a:ext uri="{FF2B5EF4-FFF2-40B4-BE49-F238E27FC236}">
                <a16:creationId xmlns:a16="http://schemas.microsoft.com/office/drawing/2014/main" id="{8D00B802-1832-D697-F0BC-8DCF1C71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30" y="4190198"/>
            <a:ext cx="2660859" cy="11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Kaaviokuva 13">
            <a:extLst>
              <a:ext uri="{FF2B5EF4-FFF2-40B4-BE49-F238E27FC236}">
                <a16:creationId xmlns:a16="http://schemas.microsoft.com/office/drawing/2014/main" id="{5BCF4935-B7BE-10F2-1FC4-36E3329F8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400551"/>
              </p:ext>
            </p:extLst>
          </p:nvPr>
        </p:nvGraphicFramePr>
        <p:xfrm>
          <a:off x="23822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473308"/>
      </p:ext>
    </p:extLst>
  </p:cSld>
  <p:clrMapOvr>
    <a:masterClrMapping/>
  </p:clrMapOvr>
</p:sld>
</file>

<file path=ppt/theme/theme1.xml><?xml version="1.0" encoding="utf-8"?>
<a:theme xmlns:a="http://schemas.openxmlformats.org/drawingml/2006/main" name="Peruspohjat">
  <a:themeElements>
    <a:clrScheme name="O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B1119"/>
      </a:accent1>
      <a:accent2>
        <a:srgbClr val="BA2076"/>
      </a:accent2>
      <a:accent3>
        <a:srgbClr val="EAB818"/>
      </a:accent3>
      <a:accent4>
        <a:srgbClr val="83A33A"/>
      </a:accent4>
      <a:accent5>
        <a:srgbClr val="339CD3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Laajakuva</PresentationFormat>
  <Paragraphs>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Franklin Gothic Medium</vt:lpstr>
      <vt:lpstr>Peruspohjat</vt:lpstr>
      <vt:lpstr>OIA Aamukahvit  NUVE-LAB</vt:lpstr>
      <vt:lpstr>Kärkiohjelmalla on 4 kivijalkaa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Oulun Innovaatioallianssin toimintasuunnitelma 2023</dc:title>
  <dc:creator>Lukkari Olli</dc:creator>
  <cp:lastModifiedBy>Jokinen Soile</cp:lastModifiedBy>
  <cp:revision>2</cp:revision>
  <dcterms:created xsi:type="dcterms:W3CDTF">2023-11-08T06:30:49Z</dcterms:created>
  <dcterms:modified xsi:type="dcterms:W3CDTF">2023-11-15T12:13:58Z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2023-11-08T06:31:15Z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562424c6-b6f5-4ef3-a521-88b757b8039d</vt:lpwstr>
  </property>
  <property fmtid="{D5CDD505-2E9C-101B-9397-08002B2CF9AE}" pid="8" name="MSIP_Label_e7f2b28d-54cf-44b6-aad9-6a2b7fb652a6_ContentBits">
    <vt:lpwstr>0</vt:lpwstr>
  </property>
</Properties>
</file>