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70" r:id="rId4"/>
  </p:sldIdLst>
  <p:sldSz cx="9144000" cy="6858000" type="screen4x3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6016" userDrawn="1">
          <p15:clr>
            <a:srgbClr val="A4A3A4"/>
          </p15:clr>
        </p15:guide>
        <p15:guide id="2" pos="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E2C"/>
    <a:srgbClr val="40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69CAB-43F1-4907-A9D6-C87605D667D1}" v="1" dt="2023-11-08T14:47:18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62"/>
      </p:cViewPr>
      <p:guideLst>
        <p:guide orient="horz" pos="2523"/>
        <p:guide pos="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-3258" y="-240"/>
      </p:cViewPr>
      <p:guideLst>
        <p:guide orient="horz" pos="6016"/>
        <p:guide pos="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10A4A2E-6EB0-4DCE-9900-15CA511B2AEC}" type="datetimeFigureOut">
              <a:rPr lang="fi-FI" smtClean="0"/>
              <a:pPr/>
              <a:t>8.11.2023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6177D2E-BB5E-4E15-BD23-5FC3A5E88C5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77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710407" y="4714324"/>
            <a:ext cx="5683250" cy="507757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7D2E-BB5E-4E15-BD23-5FC3A5E88C55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28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7D2E-BB5E-4E15-BD23-5FC3A5E88C55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269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7D2E-BB5E-4E15-BD23-5FC3A5E88C55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445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5582093" cy="1747284"/>
          </a:xfrm>
        </p:spPr>
        <p:txBody>
          <a:bodyPr/>
          <a:lstStyle>
            <a:lvl1pPr marL="0" indent="0" algn="l">
              <a:buNone/>
              <a:defRPr>
                <a:solidFill>
                  <a:srgbClr val="40404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2802536" cy="4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tsikko 13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7005600" cy="1440160"/>
          </a:xfrm>
        </p:spPr>
        <p:txBody>
          <a:bodyPr/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B14F-D8FE-4171-B813-69FC17F63122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74551-1915-4021-B6BF-F233F27C6C15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F8FD5-F96E-4D61-8A51-0329236E46A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79600"/>
          </a:xfrm>
        </p:spPr>
        <p:txBody>
          <a:bodyPr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5301" y="2302978"/>
            <a:ext cx="8405483" cy="399330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C28039D-7327-427C-8E0F-6E65978E3FD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544" y="6624000"/>
            <a:ext cx="2895600" cy="126000"/>
          </a:xfrm>
          <a:ln/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5A9A7-1106-4415-8F8E-95C544CE43C5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63417-4B7E-4753-BFC2-FAA55011D65B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9C63-D1E8-4487-9585-FC7491484F51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35934" y="1679946"/>
            <a:ext cx="2424223" cy="4114798"/>
          </a:xfrm>
        </p:spPr>
        <p:txBody>
          <a:bodyPr/>
          <a:lstStyle>
            <a:lvl1pPr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isällön paikkamerkki 11"/>
          <p:cNvSpPr>
            <a:spLocks noGrp="1"/>
          </p:cNvSpPr>
          <p:nvPr>
            <p:ph sz="quarter" idx="15"/>
          </p:nvPr>
        </p:nvSpPr>
        <p:spPr>
          <a:xfrm>
            <a:off x="2796696" y="1849438"/>
            <a:ext cx="6357937" cy="3935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63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5302" y="2174875"/>
            <a:ext cx="40720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94119-A919-427C-A7B1-4DBD43C4FAAB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39E71-8187-46FE-AD99-EF1E0EB07FCB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544" y="6597352"/>
            <a:ext cx="2895600" cy="144016"/>
          </a:xfrm>
          <a:ln/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 algn="l"/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4696F-3763-4C2C-8824-1C3402914199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072A7-386B-4E02-AE76-2CDA25690646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94338"/>
            <a:ext cx="1152376" cy="1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0" y="6335712"/>
            <a:ext cx="9144000" cy="549275"/>
          </a:xfrm>
          <a:prstGeom prst="rect">
            <a:avLst/>
          </a:prstGeom>
          <a:solidFill>
            <a:srgbClr val="D05E2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 dirty="0">
              <a:solidFill>
                <a:srgbClr val="D05E2C"/>
              </a:solidFill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-836" y="6414144"/>
            <a:ext cx="9144000" cy="477838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692696"/>
            <a:ext cx="7005600" cy="5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122224"/>
            <a:ext cx="8229600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482365"/>
            <a:ext cx="2133600" cy="1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D2A9A78-0A24-49CD-B14F-647709D0372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544" y="6620100"/>
            <a:ext cx="2895600" cy="1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10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l"/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26064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B2DEE12-0294-4925-A6D0-A7CB2E8D970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208437" y="6482365"/>
            <a:ext cx="2376487" cy="30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ts val="300"/>
              </a:spcAft>
              <a:defRPr/>
            </a:pPr>
            <a:r>
              <a:rPr lang="fi-FI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Randax Oy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www.randax.fi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05E2C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05E2C"/>
        </a:buClr>
        <a:buChar char="•"/>
        <a:defRPr sz="3200">
          <a:solidFill>
            <a:srgbClr val="404042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56519"/>
        </a:buClr>
        <a:buChar char="–"/>
        <a:defRPr sz="2800">
          <a:solidFill>
            <a:srgbClr val="404042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56519"/>
        </a:buClr>
        <a:buChar char="•"/>
        <a:defRPr sz="2400">
          <a:solidFill>
            <a:srgbClr val="404042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56519"/>
        </a:buClr>
        <a:buChar char="–"/>
        <a:defRPr sz="2000">
          <a:solidFill>
            <a:srgbClr val="404042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05E2C"/>
        </a:buClr>
        <a:buChar char="»"/>
        <a:defRPr sz="2000">
          <a:solidFill>
            <a:srgbClr val="404042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20888"/>
            <a:ext cx="9144000" cy="3240360"/>
          </a:xfrm>
          <a:prstGeom prst="rect">
            <a:avLst/>
          </a:prstGeom>
        </p:spPr>
      </p:pic>
      <p:pic>
        <p:nvPicPr>
          <p:cNvPr id="6" name="Kuva 5" descr="Kuva, joka sisältää kohteen Fontti, Grafiikka, logo, muotoilu">
            <a:extLst>
              <a:ext uri="{FF2B5EF4-FFF2-40B4-BE49-F238E27FC236}">
                <a16:creationId xmlns:a16="http://schemas.microsoft.com/office/drawing/2014/main" id="{39484B7D-FF02-A39B-2C46-973B1C48F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3712"/>
            <a:ext cx="3384376" cy="5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9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5345703" y="1752937"/>
            <a:ext cx="3257290" cy="295407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5770474" y="3194897"/>
            <a:ext cx="2977990" cy="334852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8012" y="620688"/>
            <a:ext cx="8698484" cy="3450416"/>
          </a:xfrm>
        </p:spPr>
        <p:txBody>
          <a:bodyPr/>
          <a:lstStyle/>
          <a:p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- </a:t>
            </a:r>
            <a:r>
              <a:rPr lang="fi-FI" sz="2800" dirty="0" err="1"/>
              <a:t>Randax</a:t>
            </a:r>
            <a:r>
              <a:rPr lang="fi-FI" sz="2800" dirty="0"/>
              <a:t> myy ja suunnittelee kestomagneettiteknologiaa</a:t>
            </a:r>
            <a:br>
              <a:rPr lang="fi-FI" sz="2800" dirty="0"/>
            </a:br>
            <a:r>
              <a:rPr lang="fi-FI" sz="2800" dirty="0"/>
              <a:t>  hyödyntäviä asiakasräätälöityjä sähkömoottoreita</a:t>
            </a:r>
            <a:br>
              <a:rPr lang="fi-FI" sz="2800" dirty="0"/>
            </a:br>
            <a:r>
              <a:rPr lang="fi-FI" sz="2800" dirty="0"/>
              <a:t>  moottorien koot 15 kw-2000 </a:t>
            </a:r>
            <a:r>
              <a:rPr lang="fi-FI" sz="2800" dirty="0" err="1"/>
              <a:t>Kw</a:t>
            </a:r>
            <a:br>
              <a:rPr lang="fi-FI" sz="2800" dirty="0"/>
            </a:br>
            <a:r>
              <a:rPr lang="fi-FI" sz="2800" dirty="0"/>
              <a:t>  </a:t>
            </a:r>
            <a:r>
              <a:rPr lang="fi-FI" sz="2800" dirty="0" err="1"/>
              <a:t>käyttäkohteet</a:t>
            </a:r>
            <a:r>
              <a:rPr lang="fi-FI" sz="2800" dirty="0"/>
              <a:t>: siellä missä moottoria tarvitaan</a:t>
            </a: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- Sähkö-</a:t>
            </a:r>
            <a:r>
              <a:rPr lang="fi-FI" sz="2800" dirty="0" err="1"/>
              <a:t>Rantek</a:t>
            </a:r>
            <a:r>
              <a:rPr lang="fi-FI" sz="2800" dirty="0"/>
              <a:t> valmistaa sähkömoottoreita ja niiden komponentteja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EADA-7E0B-4B28-8A58-43E5F684D2E0}" type="datetime1">
              <a:rPr lang="fi-FI" smtClean="0"/>
              <a:t>8.11.2023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972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196752"/>
            <a:ext cx="9143999" cy="4563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80000" rIns="540000" rtlCol="0" anchor="t" anchorCtr="0"/>
          <a:lstStyle/>
          <a:p>
            <a:pPr marL="342900" indent="-342900">
              <a:spcBef>
                <a:spcPts val="600"/>
              </a:spcBef>
              <a:buClr>
                <a:srgbClr val="D05E2C"/>
              </a:buClr>
              <a:buFont typeface="Calibri" pitchFamily="34" charset="0"/>
              <a:buChar char="•"/>
            </a:pPr>
            <a:r>
              <a:rPr lang="fi-FI" sz="2200" dirty="0">
                <a:solidFill>
                  <a:srgbClr val="404042"/>
                </a:solidFill>
                <a:latin typeface="Calibri" pitchFamily="34" charset="0"/>
              </a:rPr>
              <a:t>Yhteistyö NUVE-LAB kanssa</a:t>
            </a:r>
          </a:p>
          <a:p>
            <a:pPr marL="800100" lvl="1" indent="-342900">
              <a:spcBef>
                <a:spcPts val="600"/>
              </a:spcBef>
              <a:buClr>
                <a:srgbClr val="D05E2C"/>
              </a:buClr>
              <a:buFont typeface="Calibri" pitchFamily="34" charset="0"/>
              <a:buChar char="•"/>
            </a:pPr>
            <a:r>
              <a:rPr lang="fi-FI" sz="2200" dirty="0">
                <a:solidFill>
                  <a:srgbClr val="404042"/>
                </a:solidFill>
                <a:latin typeface="Calibri" pitchFamily="34" charset="0"/>
              </a:rPr>
              <a:t>Tarve yksittäisten sähkömoottorien koeajoihin</a:t>
            </a:r>
          </a:p>
          <a:p>
            <a:pPr marL="1257300" lvl="2" indent="-342900">
              <a:spcBef>
                <a:spcPts val="600"/>
              </a:spcBef>
              <a:buClr>
                <a:srgbClr val="D05E2C"/>
              </a:buClr>
              <a:buFont typeface="Calibri" pitchFamily="34" charset="0"/>
              <a:buChar char="•"/>
            </a:pPr>
            <a:r>
              <a:rPr lang="fi-FI" sz="2200" dirty="0">
                <a:solidFill>
                  <a:srgbClr val="404042"/>
                </a:solidFill>
                <a:latin typeface="Calibri" pitchFamily="34" charset="0"/>
              </a:rPr>
              <a:t>Puuttuu toistaiseksi alueelta</a:t>
            </a:r>
          </a:p>
          <a:p>
            <a:pPr marL="1257300" lvl="2" indent="-342900">
              <a:spcBef>
                <a:spcPts val="600"/>
              </a:spcBef>
              <a:buClr>
                <a:srgbClr val="D05E2C"/>
              </a:buClr>
              <a:buFont typeface="Calibri" pitchFamily="34" charset="0"/>
              <a:buChar char="•"/>
            </a:pPr>
            <a:r>
              <a:rPr lang="fi-FI" sz="2200" dirty="0">
                <a:solidFill>
                  <a:srgbClr val="404042"/>
                </a:solidFill>
                <a:latin typeface="Calibri" pitchFamily="34" charset="0"/>
              </a:rPr>
              <a:t>Usein kaupanteon este ettei voida tarjota moottoria koeajettuna.</a:t>
            </a:r>
          </a:p>
          <a:p>
            <a:pPr marL="800100" lvl="1" indent="-342900">
              <a:spcBef>
                <a:spcPts val="600"/>
              </a:spcBef>
              <a:buClr>
                <a:srgbClr val="D05E2C"/>
              </a:buClr>
              <a:buFont typeface="Calibri" pitchFamily="34" charset="0"/>
              <a:buChar char="•"/>
            </a:pPr>
            <a:r>
              <a:rPr lang="fi-FI" sz="2200" dirty="0">
                <a:solidFill>
                  <a:srgbClr val="404042"/>
                </a:solidFill>
                <a:latin typeface="Calibri" pitchFamily="34" charset="0"/>
              </a:rPr>
              <a:t>Digitaalisen kaksosen hyödyntäminen tulevaisuudessa</a:t>
            </a:r>
          </a:p>
          <a:p>
            <a:pPr marL="1257300" lvl="2" indent="-342900">
              <a:spcBef>
                <a:spcPts val="600"/>
              </a:spcBef>
              <a:buClr>
                <a:srgbClr val="D05E2C"/>
              </a:buClr>
              <a:buFont typeface="Calibri" pitchFamily="34" charset="0"/>
              <a:buChar char="•"/>
            </a:pPr>
            <a:r>
              <a:rPr lang="fi-FI" sz="2200" dirty="0">
                <a:solidFill>
                  <a:srgbClr val="404042"/>
                </a:solidFill>
                <a:latin typeface="Calibri" pitchFamily="34" charset="0"/>
              </a:rPr>
              <a:t>Voidaanko hyödyntää </a:t>
            </a:r>
            <a:r>
              <a:rPr lang="fi-FI" sz="2200" dirty="0" err="1">
                <a:solidFill>
                  <a:srgbClr val="404042"/>
                </a:solidFill>
                <a:latin typeface="Calibri" pitchFamily="34" charset="0"/>
              </a:rPr>
              <a:t>erillaisten</a:t>
            </a:r>
            <a:r>
              <a:rPr lang="fi-FI" sz="2200" dirty="0">
                <a:solidFill>
                  <a:srgbClr val="404042"/>
                </a:solidFill>
                <a:latin typeface="Calibri" pitchFamily="34" charset="0"/>
              </a:rPr>
              <a:t> moottorirakenteiden yhteydessä, kun sähköinen sisusta tunnettu</a:t>
            </a:r>
          </a:p>
          <a:p>
            <a:pPr lvl="2">
              <a:spcBef>
                <a:spcPts val="600"/>
              </a:spcBef>
              <a:buClr>
                <a:srgbClr val="D05E2C"/>
              </a:buClr>
            </a:pPr>
            <a:endParaRPr lang="fi-FI" sz="2200" dirty="0">
              <a:solidFill>
                <a:srgbClr val="404042"/>
              </a:solidFill>
              <a:latin typeface="Calibri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D05E2C"/>
              </a:buClr>
              <a:buFont typeface="Calibri" pitchFamily="34" charset="0"/>
              <a:buChar char="•"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D05E2C"/>
              </a:buClr>
              <a:buFont typeface="Calibri" pitchFamily="34" charset="0"/>
              <a:buChar char="•"/>
            </a:pPr>
            <a:endParaRPr lang="en-US" sz="2000" dirty="0">
              <a:solidFill>
                <a:srgbClr val="404042"/>
              </a:solidFill>
              <a:latin typeface="Calibri" pitchFamily="34" charset="0"/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C5AE-DC19-4267-8328-E9351B5820D4}" type="datetime1">
              <a:rPr lang="fi-FI" smtClean="0"/>
              <a:t>8.11.2023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961454"/>
      </p:ext>
    </p:extLst>
  </p:cSld>
  <p:clrMapOvr>
    <a:masterClrMapping/>
  </p:clrMapOvr>
</p:sld>
</file>

<file path=ppt/theme/theme1.xml><?xml version="1.0" encoding="utf-8"?>
<a:theme xmlns:a="http://schemas.openxmlformats.org/drawingml/2006/main" name="RandaxPP_pohja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RandaxPP_pohja</Template>
  <TotalTime>8629</TotalTime>
  <Words>76</Words>
  <Application>Microsoft Office PowerPoint</Application>
  <PresentationFormat>Näytössä katseltava diaesitys (4:3)</PresentationFormat>
  <Paragraphs>13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RandaxPP_pohja</vt:lpstr>
      <vt:lpstr>PowerPoint-esitys</vt:lpstr>
      <vt:lpstr>  - Randax myy ja suunnittelee kestomagneettiteknologiaa   hyödyntäviä asiakasräätälöityjä sähkömoottoreita   moottorien koot 15 kw-2000 Kw   käyttäkohteet: siellä missä moottoria tarvitaan   - Sähkö-Rantek valmistaa sähkömoottoreita ja niiden komponentteja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Yritysesittely</dc:title>
  <dc:creator>Aino Karjalainen</dc:creator>
  <cp:lastModifiedBy>Lukkari Olli</cp:lastModifiedBy>
  <cp:revision>326</cp:revision>
  <dcterms:created xsi:type="dcterms:W3CDTF">2012-08-16T12:24:38Z</dcterms:created>
  <dcterms:modified xsi:type="dcterms:W3CDTF">2023-11-08T15:23:44Z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2023-11-08T15:23:44Z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b833e16c-7527-4a92-9824-6b6ab9156f00</vt:lpwstr>
  </property>
  <property fmtid="{D5CDD505-2E9C-101B-9397-08002B2CF9AE}" pid="8" name="MSIP_Label_e7f2b28d-54cf-44b6-aad9-6a2b7fb652a6_ContentBits">
    <vt:lpwstr>0</vt:lpwstr>
  </property>
</Properties>
</file>